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69" r:id="rId4"/>
    <p:sldId id="264" r:id="rId5"/>
    <p:sldId id="265" r:id="rId6"/>
    <p:sldId id="267" r:id="rId7"/>
    <p:sldId id="268" r:id="rId8"/>
    <p:sldId id="266" r:id="rId9"/>
    <p:sldId id="263" r:id="rId10"/>
    <p:sldId id="258" r:id="rId11"/>
    <p:sldId id="260" r:id="rId12"/>
    <p:sldId id="259" r:id="rId13"/>
    <p:sldId id="2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AD00"/>
    <a:srgbClr val="006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34"/>
    <p:restoredTop sz="96327"/>
  </p:normalViewPr>
  <p:slideViewPr>
    <p:cSldViewPr snapToGrid="0" snapToObjects="1">
      <p:cViewPr>
        <p:scale>
          <a:sx n="140" d="100"/>
          <a:sy n="140"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7647-68C5-544B-981E-A203A266F9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C84ACE-F48C-624C-A00C-C1EAA2BE94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1341B2-D832-E640-B69B-6A368AE9273B}"/>
              </a:ext>
            </a:extLst>
          </p:cNvPr>
          <p:cNvSpPr>
            <a:spLocks noGrp="1"/>
          </p:cNvSpPr>
          <p:nvPr>
            <p:ph type="dt" sz="half" idx="10"/>
          </p:nvPr>
        </p:nvSpPr>
        <p:spPr/>
        <p:txBody>
          <a:bodyPr/>
          <a:lstStyle/>
          <a:p>
            <a:fld id="{34A08339-96BB-DF4D-961D-5046214C0AEB}" type="datetimeFigureOut">
              <a:rPr lang="en-US" smtClean="0"/>
              <a:t>5/31/21</a:t>
            </a:fld>
            <a:endParaRPr lang="en-US"/>
          </a:p>
        </p:txBody>
      </p:sp>
      <p:sp>
        <p:nvSpPr>
          <p:cNvPr id="5" name="Footer Placeholder 4">
            <a:extLst>
              <a:ext uri="{FF2B5EF4-FFF2-40B4-BE49-F238E27FC236}">
                <a16:creationId xmlns:a16="http://schemas.microsoft.com/office/drawing/2014/main" id="{9163BC13-3C71-3A47-AE23-F62685F41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5006F-FC91-F448-8C03-F4869D543B56}"/>
              </a:ext>
            </a:extLst>
          </p:cNvPr>
          <p:cNvSpPr>
            <a:spLocks noGrp="1"/>
          </p:cNvSpPr>
          <p:nvPr>
            <p:ph type="sldNum" sz="quarter" idx="12"/>
          </p:nvPr>
        </p:nvSpPr>
        <p:spPr/>
        <p:txBody>
          <a:bodyPr/>
          <a:lstStyle/>
          <a:p>
            <a:fld id="{283A569A-B572-F445-80D7-927ECE0F020F}" type="slidenum">
              <a:rPr lang="en-US" smtClean="0"/>
              <a:t>‹#›</a:t>
            </a:fld>
            <a:endParaRPr lang="en-US"/>
          </a:p>
        </p:txBody>
      </p:sp>
    </p:spTree>
    <p:extLst>
      <p:ext uri="{BB962C8B-B14F-4D97-AF65-F5344CB8AC3E}">
        <p14:creationId xmlns:p14="http://schemas.microsoft.com/office/powerpoint/2010/main" val="2113958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0EA3-A4CF-384E-BCAA-1044F584B8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73BF8E-9A1E-C74C-99BC-0F3C455EA8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D92A8-4A0B-B345-BE43-2FE4FAA50928}"/>
              </a:ext>
            </a:extLst>
          </p:cNvPr>
          <p:cNvSpPr>
            <a:spLocks noGrp="1"/>
          </p:cNvSpPr>
          <p:nvPr>
            <p:ph type="dt" sz="half" idx="10"/>
          </p:nvPr>
        </p:nvSpPr>
        <p:spPr/>
        <p:txBody>
          <a:bodyPr/>
          <a:lstStyle/>
          <a:p>
            <a:fld id="{34A08339-96BB-DF4D-961D-5046214C0AEB}" type="datetimeFigureOut">
              <a:rPr lang="en-US" smtClean="0"/>
              <a:t>5/31/21</a:t>
            </a:fld>
            <a:endParaRPr lang="en-US"/>
          </a:p>
        </p:txBody>
      </p:sp>
      <p:sp>
        <p:nvSpPr>
          <p:cNvPr id="5" name="Footer Placeholder 4">
            <a:extLst>
              <a:ext uri="{FF2B5EF4-FFF2-40B4-BE49-F238E27FC236}">
                <a16:creationId xmlns:a16="http://schemas.microsoft.com/office/drawing/2014/main" id="{97A20715-77B9-EF4D-A161-C79EFF7B8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8B823-937F-8944-B1CC-6357D045DABD}"/>
              </a:ext>
            </a:extLst>
          </p:cNvPr>
          <p:cNvSpPr>
            <a:spLocks noGrp="1"/>
          </p:cNvSpPr>
          <p:nvPr>
            <p:ph type="sldNum" sz="quarter" idx="12"/>
          </p:nvPr>
        </p:nvSpPr>
        <p:spPr/>
        <p:txBody>
          <a:bodyPr/>
          <a:lstStyle/>
          <a:p>
            <a:fld id="{283A569A-B572-F445-80D7-927ECE0F020F}" type="slidenum">
              <a:rPr lang="en-US" smtClean="0"/>
              <a:t>‹#›</a:t>
            </a:fld>
            <a:endParaRPr lang="en-US"/>
          </a:p>
        </p:txBody>
      </p:sp>
    </p:spTree>
    <p:extLst>
      <p:ext uri="{BB962C8B-B14F-4D97-AF65-F5344CB8AC3E}">
        <p14:creationId xmlns:p14="http://schemas.microsoft.com/office/powerpoint/2010/main" val="1265237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FE4C4C-3EB0-704B-8150-DBD41323BF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F1C3A1-E51D-0F42-A032-059AB01658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1421F-BA85-C749-A1A7-83FB7CD4D0B5}"/>
              </a:ext>
            </a:extLst>
          </p:cNvPr>
          <p:cNvSpPr>
            <a:spLocks noGrp="1"/>
          </p:cNvSpPr>
          <p:nvPr>
            <p:ph type="dt" sz="half" idx="10"/>
          </p:nvPr>
        </p:nvSpPr>
        <p:spPr/>
        <p:txBody>
          <a:bodyPr/>
          <a:lstStyle/>
          <a:p>
            <a:fld id="{34A08339-96BB-DF4D-961D-5046214C0AEB}" type="datetimeFigureOut">
              <a:rPr lang="en-US" smtClean="0"/>
              <a:t>5/31/21</a:t>
            </a:fld>
            <a:endParaRPr lang="en-US"/>
          </a:p>
        </p:txBody>
      </p:sp>
      <p:sp>
        <p:nvSpPr>
          <p:cNvPr id="5" name="Footer Placeholder 4">
            <a:extLst>
              <a:ext uri="{FF2B5EF4-FFF2-40B4-BE49-F238E27FC236}">
                <a16:creationId xmlns:a16="http://schemas.microsoft.com/office/drawing/2014/main" id="{C5F3A035-A2C2-2D4E-9B89-86ED44652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0772E-6C88-B140-8DA2-667B619723FD}"/>
              </a:ext>
            </a:extLst>
          </p:cNvPr>
          <p:cNvSpPr>
            <a:spLocks noGrp="1"/>
          </p:cNvSpPr>
          <p:nvPr>
            <p:ph type="sldNum" sz="quarter" idx="12"/>
          </p:nvPr>
        </p:nvSpPr>
        <p:spPr/>
        <p:txBody>
          <a:bodyPr/>
          <a:lstStyle/>
          <a:p>
            <a:fld id="{283A569A-B572-F445-80D7-927ECE0F020F}" type="slidenum">
              <a:rPr lang="en-US" smtClean="0"/>
              <a:t>‹#›</a:t>
            </a:fld>
            <a:endParaRPr lang="en-US"/>
          </a:p>
        </p:txBody>
      </p:sp>
    </p:spTree>
    <p:extLst>
      <p:ext uri="{BB962C8B-B14F-4D97-AF65-F5344CB8AC3E}">
        <p14:creationId xmlns:p14="http://schemas.microsoft.com/office/powerpoint/2010/main" val="242171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3A3F-7D79-1F48-B4B0-569EEAC3E9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E8295F-BB11-DF42-8A8F-F3287AE9CD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9E137-594B-A742-A26F-DB54DE1CF225}"/>
              </a:ext>
            </a:extLst>
          </p:cNvPr>
          <p:cNvSpPr>
            <a:spLocks noGrp="1"/>
          </p:cNvSpPr>
          <p:nvPr>
            <p:ph type="dt" sz="half" idx="10"/>
          </p:nvPr>
        </p:nvSpPr>
        <p:spPr/>
        <p:txBody>
          <a:bodyPr/>
          <a:lstStyle/>
          <a:p>
            <a:fld id="{34A08339-96BB-DF4D-961D-5046214C0AEB}" type="datetimeFigureOut">
              <a:rPr lang="en-US" smtClean="0"/>
              <a:t>5/31/21</a:t>
            </a:fld>
            <a:endParaRPr lang="en-US"/>
          </a:p>
        </p:txBody>
      </p:sp>
      <p:sp>
        <p:nvSpPr>
          <p:cNvPr id="5" name="Footer Placeholder 4">
            <a:extLst>
              <a:ext uri="{FF2B5EF4-FFF2-40B4-BE49-F238E27FC236}">
                <a16:creationId xmlns:a16="http://schemas.microsoft.com/office/drawing/2014/main" id="{63367CBD-0ABD-0648-B303-CB4F4B9FF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94D8E-C03F-1C40-9CC7-B4DE73DBCC4F}"/>
              </a:ext>
            </a:extLst>
          </p:cNvPr>
          <p:cNvSpPr>
            <a:spLocks noGrp="1"/>
          </p:cNvSpPr>
          <p:nvPr>
            <p:ph type="sldNum" sz="quarter" idx="12"/>
          </p:nvPr>
        </p:nvSpPr>
        <p:spPr/>
        <p:txBody>
          <a:bodyPr/>
          <a:lstStyle/>
          <a:p>
            <a:fld id="{283A569A-B572-F445-80D7-927ECE0F020F}" type="slidenum">
              <a:rPr lang="en-US" smtClean="0"/>
              <a:t>‹#›</a:t>
            </a:fld>
            <a:endParaRPr lang="en-US"/>
          </a:p>
        </p:txBody>
      </p:sp>
    </p:spTree>
    <p:extLst>
      <p:ext uri="{BB962C8B-B14F-4D97-AF65-F5344CB8AC3E}">
        <p14:creationId xmlns:p14="http://schemas.microsoft.com/office/powerpoint/2010/main" val="302838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4BEC-28B3-3B4C-B80B-D26E6B0669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9996A1-5A59-904A-8094-64328CAD36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0C265-5DAF-3F46-A866-3D1C24D007B0}"/>
              </a:ext>
            </a:extLst>
          </p:cNvPr>
          <p:cNvSpPr>
            <a:spLocks noGrp="1"/>
          </p:cNvSpPr>
          <p:nvPr>
            <p:ph type="dt" sz="half" idx="10"/>
          </p:nvPr>
        </p:nvSpPr>
        <p:spPr/>
        <p:txBody>
          <a:bodyPr/>
          <a:lstStyle/>
          <a:p>
            <a:fld id="{34A08339-96BB-DF4D-961D-5046214C0AEB}" type="datetimeFigureOut">
              <a:rPr lang="en-US" smtClean="0"/>
              <a:t>5/31/21</a:t>
            </a:fld>
            <a:endParaRPr lang="en-US"/>
          </a:p>
        </p:txBody>
      </p:sp>
      <p:sp>
        <p:nvSpPr>
          <p:cNvPr id="5" name="Footer Placeholder 4">
            <a:extLst>
              <a:ext uri="{FF2B5EF4-FFF2-40B4-BE49-F238E27FC236}">
                <a16:creationId xmlns:a16="http://schemas.microsoft.com/office/drawing/2014/main" id="{577F9D08-8D91-044E-A2AA-D30C7B8123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6B8DD-8275-104C-877B-C21A5EFEE009}"/>
              </a:ext>
            </a:extLst>
          </p:cNvPr>
          <p:cNvSpPr>
            <a:spLocks noGrp="1"/>
          </p:cNvSpPr>
          <p:nvPr>
            <p:ph type="sldNum" sz="quarter" idx="12"/>
          </p:nvPr>
        </p:nvSpPr>
        <p:spPr/>
        <p:txBody>
          <a:bodyPr/>
          <a:lstStyle/>
          <a:p>
            <a:fld id="{283A569A-B572-F445-80D7-927ECE0F020F}" type="slidenum">
              <a:rPr lang="en-US" smtClean="0"/>
              <a:t>‹#›</a:t>
            </a:fld>
            <a:endParaRPr lang="en-US"/>
          </a:p>
        </p:txBody>
      </p:sp>
    </p:spTree>
    <p:extLst>
      <p:ext uri="{BB962C8B-B14F-4D97-AF65-F5344CB8AC3E}">
        <p14:creationId xmlns:p14="http://schemas.microsoft.com/office/powerpoint/2010/main" val="3462066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2ACF-74D7-6441-8447-AB68EF7222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40CF0D-96EE-184A-989C-7E94F3366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9AF9C9-4A7A-A14E-81E1-9BDD8E786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5DC870-F94D-B649-AED7-5FAEDE899B19}"/>
              </a:ext>
            </a:extLst>
          </p:cNvPr>
          <p:cNvSpPr>
            <a:spLocks noGrp="1"/>
          </p:cNvSpPr>
          <p:nvPr>
            <p:ph type="dt" sz="half" idx="10"/>
          </p:nvPr>
        </p:nvSpPr>
        <p:spPr/>
        <p:txBody>
          <a:bodyPr/>
          <a:lstStyle/>
          <a:p>
            <a:fld id="{34A08339-96BB-DF4D-961D-5046214C0AEB}" type="datetimeFigureOut">
              <a:rPr lang="en-US" smtClean="0"/>
              <a:t>5/31/21</a:t>
            </a:fld>
            <a:endParaRPr lang="en-US"/>
          </a:p>
        </p:txBody>
      </p:sp>
      <p:sp>
        <p:nvSpPr>
          <p:cNvPr id="6" name="Footer Placeholder 5">
            <a:extLst>
              <a:ext uri="{FF2B5EF4-FFF2-40B4-BE49-F238E27FC236}">
                <a16:creationId xmlns:a16="http://schemas.microsoft.com/office/drawing/2014/main" id="{F343CC81-BB09-814B-AB3F-5E75DC3D4F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78460F-42E9-D14E-8ED7-3B553F65AC8A}"/>
              </a:ext>
            </a:extLst>
          </p:cNvPr>
          <p:cNvSpPr>
            <a:spLocks noGrp="1"/>
          </p:cNvSpPr>
          <p:nvPr>
            <p:ph type="sldNum" sz="quarter" idx="12"/>
          </p:nvPr>
        </p:nvSpPr>
        <p:spPr/>
        <p:txBody>
          <a:bodyPr/>
          <a:lstStyle/>
          <a:p>
            <a:fld id="{283A569A-B572-F445-80D7-927ECE0F020F}" type="slidenum">
              <a:rPr lang="en-US" smtClean="0"/>
              <a:t>‹#›</a:t>
            </a:fld>
            <a:endParaRPr lang="en-US"/>
          </a:p>
        </p:txBody>
      </p:sp>
    </p:spTree>
    <p:extLst>
      <p:ext uri="{BB962C8B-B14F-4D97-AF65-F5344CB8AC3E}">
        <p14:creationId xmlns:p14="http://schemas.microsoft.com/office/powerpoint/2010/main" val="3982141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5132-17AF-F348-896D-A7BDB018AC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515E15-9D74-7C4C-99B3-C83EB3DBFD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308253-0A4F-7640-8477-BAB0A516A6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B6EFA2-328F-294E-8ADD-F354349B60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1500D2-57C3-6649-983F-6AE9C68324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9F292E-1E62-294A-A5EA-2D42F2FD4ADE}"/>
              </a:ext>
            </a:extLst>
          </p:cNvPr>
          <p:cNvSpPr>
            <a:spLocks noGrp="1"/>
          </p:cNvSpPr>
          <p:nvPr>
            <p:ph type="dt" sz="half" idx="10"/>
          </p:nvPr>
        </p:nvSpPr>
        <p:spPr/>
        <p:txBody>
          <a:bodyPr/>
          <a:lstStyle/>
          <a:p>
            <a:fld id="{34A08339-96BB-DF4D-961D-5046214C0AEB}" type="datetimeFigureOut">
              <a:rPr lang="en-US" smtClean="0"/>
              <a:t>5/31/21</a:t>
            </a:fld>
            <a:endParaRPr lang="en-US"/>
          </a:p>
        </p:txBody>
      </p:sp>
      <p:sp>
        <p:nvSpPr>
          <p:cNvPr id="8" name="Footer Placeholder 7">
            <a:extLst>
              <a:ext uri="{FF2B5EF4-FFF2-40B4-BE49-F238E27FC236}">
                <a16:creationId xmlns:a16="http://schemas.microsoft.com/office/drawing/2014/main" id="{04CC4A7A-B430-B745-B15B-16B53E77C0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0AF338-521A-C649-8807-0590BB3CE81D}"/>
              </a:ext>
            </a:extLst>
          </p:cNvPr>
          <p:cNvSpPr>
            <a:spLocks noGrp="1"/>
          </p:cNvSpPr>
          <p:nvPr>
            <p:ph type="sldNum" sz="quarter" idx="12"/>
          </p:nvPr>
        </p:nvSpPr>
        <p:spPr/>
        <p:txBody>
          <a:bodyPr/>
          <a:lstStyle/>
          <a:p>
            <a:fld id="{283A569A-B572-F445-80D7-927ECE0F020F}" type="slidenum">
              <a:rPr lang="en-US" smtClean="0"/>
              <a:t>‹#›</a:t>
            </a:fld>
            <a:endParaRPr lang="en-US"/>
          </a:p>
        </p:txBody>
      </p:sp>
    </p:spTree>
    <p:extLst>
      <p:ext uri="{BB962C8B-B14F-4D97-AF65-F5344CB8AC3E}">
        <p14:creationId xmlns:p14="http://schemas.microsoft.com/office/powerpoint/2010/main" val="1291183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5E45-436F-5F41-B1F2-29EB05AD92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8D69E-A686-FB4F-B620-05F3BBB0AC0C}"/>
              </a:ext>
            </a:extLst>
          </p:cNvPr>
          <p:cNvSpPr>
            <a:spLocks noGrp="1"/>
          </p:cNvSpPr>
          <p:nvPr>
            <p:ph type="dt" sz="half" idx="10"/>
          </p:nvPr>
        </p:nvSpPr>
        <p:spPr/>
        <p:txBody>
          <a:bodyPr/>
          <a:lstStyle/>
          <a:p>
            <a:fld id="{34A08339-96BB-DF4D-961D-5046214C0AEB}" type="datetimeFigureOut">
              <a:rPr lang="en-US" smtClean="0"/>
              <a:t>5/31/21</a:t>
            </a:fld>
            <a:endParaRPr lang="en-US"/>
          </a:p>
        </p:txBody>
      </p:sp>
      <p:sp>
        <p:nvSpPr>
          <p:cNvPr id="4" name="Footer Placeholder 3">
            <a:extLst>
              <a:ext uri="{FF2B5EF4-FFF2-40B4-BE49-F238E27FC236}">
                <a16:creationId xmlns:a16="http://schemas.microsoft.com/office/drawing/2014/main" id="{DB9E7E35-E018-9849-9D66-EEA50DE3C2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2101FB-E3AE-324A-A0E6-F86313A649A6}"/>
              </a:ext>
            </a:extLst>
          </p:cNvPr>
          <p:cNvSpPr>
            <a:spLocks noGrp="1"/>
          </p:cNvSpPr>
          <p:nvPr>
            <p:ph type="sldNum" sz="quarter" idx="12"/>
          </p:nvPr>
        </p:nvSpPr>
        <p:spPr/>
        <p:txBody>
          <a:bodyPr/>
          <a:lstStyle/>
          <a:p>
            <a:fld id="{283A569A-B572-F445-80D7-927ECE0F020F}" type="slidenum">
              <a:rPr lang="en-US" smtClean="0"/>
              <a:t>‹#›</a:t>
            </a:fld>
            <a:endParaRPr lang="en-US"/>
          </a:p>
        </p:txBody>
      </p:sp>
    </p:spTree>
    <p:extLst>
      <p:ext uri="{BB962C8B-B14F-4D97-AF65-F5344CB8AC3E}">
        <p14:creationId xmlns:p14="http://schemas.microsoft.com/office/powerpoint/2010/main" val="2744964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5EF241-4544-E94A-A7F6-02F38DE4655A}"/>
              </a:ext>
            </a:extLst>
          </p:cNvPr>
          <p:cNvSpPr>
            <a:spLocks noGrp="1"/>
          </p:cNvSpPr>
          <p:nvPr>
            <p:ph type="dt" sz="half" idx="10"/>
          </p:nvPr>
        </p:nvSpPr>
        <p:spPr/>
        <p:txBody>
          <a:bodyPr/>
          <a:lstStyle/>
          <a:p>
            <a:fld id="{34A08339-96BB-DF4D-961D-5046214C0AEB}" type="datetimeFigureOut">
              <a:rPr lang="en-US" smtClean="0"/>
              <a:t>5/31/21</a:t>
            </a:fld>
            <a:endParaRPr lang="en-US"/>
          </a:p>
        </p:txBody>
      </p:sp>
      <p:sp>
        <p:nvSpPr>
          <p:cNvPr id="3" name="Footer Placeholder 2">
            <a:extLst>
              <a:ext uri="{FF2B5EF4-FFF2-40B4-BE49-F238E27FC236}">
                <a16:creationId xmlns:a16="http://schemas.microsoft.com/office/drawing/2014/main" id="{8783F796-1AFB-854B-BA5B-5550FD43C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AA7792-1794-9046-B058-FC2318EA0CFC}"/>
              </a:ext>
            </a:extLst>
          </p:cNvPr>
          <p:cNvSpPr>
            <a:spLocks noGrp="1"/>
          </p:cNvSpPr>
          <p:nvPr>
            <p:ph type="sldNum" sz="quarter" idx="12"/>
          </p:nvPr>
        </p:nvSpPr>
        <p:spPr/>
        <p:txBody>
          <a:bodyPr/>
          <a:lstStyle/>
          <a:p>
            <a:fld id="{283A569A-B572-F445-80D7-927ECE0F020F}" type="slidenum">
              <a:rPr lang="en-US" smtClean="0"/>
              <a:t>‹#›</a:t>
            </a:fld>
            <a:endParaRPr lang="en-US"/>
          </a:p>
        </p:txBody>
      </p:sp>
    </p:spTree>
    <p:extLst>
      <p:ext uri="{BB962C8B-B14F-4D97-AF65-F5344CB8AC3E}">
        <p14:creationId xmlns:p14="http://schemas.microsoft.com/office/powerpoint/2010/main" val="2819186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F6158-CD8B-BA48-A29E-23F7BB1B03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4315A2-6E35-FD41-A6C1-58CBCE8066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B4D848-4962-DC40-89F8-73B4A75987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1C2937-84E2-DD40-9C06-B9E78D182012}"/>
              </a:ext>
            </a:extLst>
          </p:cNvPr>
          <p:cNvSpPr>
            <a:spLocks noGrp="1"/>
          </p:cNvSpPr>
          <p:nvPr>
            <p:ph type="dt" sz="half" idx="10"/>
          </p:nvPr>
        </p:nvSpPr>
        <p:spPr/>
        <p:txBody>
          <a:bodyPr/>
          <a:lstStyle/>
          <a:p>
            <a:fld id="{34A08339-96BB-DF4D-961D-5046214C0AEB}" type="datetimeFigureOut">
              <a:rPr lang="en-US" smtClean="0"/>
              <a:t>5/31/21</a:t>
            </a:fld>
            <a:endParaRPr lang="en-US"/>
          </a:p>
        </p:txBody>
      </p:sp>
      <p:sp>
        <p:nvSpPr>
          <p:cNvPr id="6" name="Footer Placeholder 5">
            <a:extLst>
              <a:ext uri="{FF2B5EF4-FFF2-40B4-BE49-F238E27FC236}">
                <a16:creationId xmlns:a16="http://schemas.microsoft.com/office/drawing/2014/main" id="{154AB7F8-9718-A841-B41B-F69B957A3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197B3-744B-654A-B58A-5FCA767B7FD7}"/>
              </a:ext>
            </a:extLst>
          </p:cNvPr>
          <p:cNvSpPr>
            <a:spLocks noGrp="1"/>
          </p:cNvSpPr>
          <p:nvPr>
            <p:ph type="sldNum" sz="quarter" idx="12"/>
          </p:nvPr>
        </p:nvSpPr>
        <p:spPr/>
        <p:txBody>
          <a:bodyPr/>
          <a:lstStyle/>
          <a:p>
            <a:fld id="{283A569A-B572-F445-80D7-927ECE0F020F}" type="slidenum">
              <a:rPr lang="en-US" smtClean="0"/>
              <a:t>‹#›</a:t>
            </a:fld>
            <a:endParaRPr lang="en-US"/>
          </a:p>
        </p:txBody>
      </p:sp>
    </p:spTree>
    <p:extLst>
      <p:ext uri="{BB962C8B-B14F-4D97-AF65-F5344CB8AC3E}">
        <p14:creationId xmlns:p14="http://schemas.microsoft.com/office/powerpoint/2010/main" val="119871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86B2-6272-F745-8EC4-7318C59F25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BC0705-7B63-D649-9E85-D4810F1598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DF453-4CCE-8E4B-A6D7-0C26D6BB0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DBD64F-6AC7-4146-B823-A94D423819B7}"/>
              </a:ext>
            </a:extLst>
          </p:cNvPr>
          <p:cNvSpPr>
            <a:spLocks noGrp="1"/>
          </p:cNvSpPr>
          <p:nvPr>
            <p:ph type="dt" sz="half" idx="10"/>
          </p:nvPr>
        </p:nvSpPr>
        <p:spPr/>
        <p:txBody>
          <a:bodyPr/>
          <a:lstStyle/>
          <a:p>
            <a:fld id="{34A08339-96BB-DF4D-961D-5046214C0AEB}" type="datetimeFigureOut">
              <a:rPr lang="en-US" smtClean="0"/>
              <a:t>5/31/21</a:t>
            </a:fld>
            <a:endParaRPr lang="en-US"/>
          </a:p>
        </p:txBody>
      </p:sp>
      <p:sp>
        <p:nvSpPr>
          <p:cNvPr id="6" name="Footer Placeholder 5">
            <a:extLst>
              <a:ext uri="{FF2B5EF4-FFF2-40B4-BE49-F238E27FC236}">
                <a16:creationId xmlns:a16="http://schemas.microsoft.com/office/drawing/2014/main" id="{F2A4503E-FBA7-384E-9DE6-0B091A09A6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E7C430-20FF-2A4D-AA82-0E2AA6DDA6A4}"/>
              </a:ext>
            </a:extLst>
          </p:cNvPr>
          <p:cNvSpPr>
            <a:spLocks noGrp="1"/>
          </p:cNvSpPr>
          <p:nvPr>
            <p:ph type="sldNum" sz="quarter" idx="12"/>
          </p:nvPr>
        </p:nvSpPr>
        <p:spPr/>
        <p:txBody>
          <a:bodyPr/>
          <a:lstStyle/>
          <a:p>
            <a:fld id="{283A569A-B572-F445-80D7-927ECE0F020F}" type="slidenum">
              <a:rPr lang="en-US" smtClean="0"/>
              <a:t>‹#›</a:t>
            </a:fld>
            <a:endParaRPr lang="en-US"/>
          </a:p>
        </p:txBody>
      </p:sp>
    </p:spTree>
    <p:extLst>
      <p:ext uri="{BB962C8B-B14F-4D97-AF65-F5344CB8AC3E}">
        <p14:creationId xmlns:p14="http://schemas.microsoft.com/office/powerpoint/2010/main" val="244876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A5BC78-BF70-D54B-83F5-7C37BE5A2D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0EC586-758C-2C40-8ED3-7C4AA72B1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55D89-0BB4-1147-8459-06D1DC5D2F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A08339-96BB-DF4D-961D-5046214C0AEB}" type="datetimeFigureOut">
              <a:rPr lang="en-US" smtClean="0"/>
              <a:t>5/31/21</a:t>
            </a:fld>
            <a:endParaRPr lang="en-US"/>
          </a:p>
        </p:txBody>
      </p:sp>
      <p:sp>
        <p:nvSpPr>
          <p:cNvPr id="5" name="Footer Placeholder 4">
            <a:extLst>
              <a:ext uri="{FF2B5EF4-FFF2-40B4-BE49-F238E27FC236}">
                <a16:creationId xmlns:a16="http://schemas.microsoft.com/office/drawing/2014/main" id="{EA5540FB-C68C-9444-8568-7BBE637B94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B6EED8-C998-9646-8C40-63EDBE14BF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3A569A-B572-F445-80D7-927ECE0F020F}" type="slidenum">
              <a:rPr lang="en-US" smtClean="0"/>
              <a:t>‹#›</a:t>
            </a:fld>
            <a:endParaRPr lang="en-US"/>
          </a:p>
        </p:txBody>
      </p:sp>
    </p:spTree>
    <p:extLst>
      <p:ext uri="{BB962C8B-B14F-4D97-AF65-F5344CB8AC3E}">
        <p14:creationId xmlns:p14="http://schemas.microsoft.com/office/powerpoint/2010/main" val="1123977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EDFA9E-B815-9841-8089-3581D3D80E77}"/>
              </a:ext>
            </a:extLst>
          </p:cNvPr>
          <p:cNvPicPr>
            <a:picLocks noChangeAspect="1"/>
          </p:cNvPicPr>
          <p:nvPr/>
        </p:nvPicPr>
        <p:blipFill rotWithShape="1">
          <a:blip r:embed="rId2"/>
          <a:srcRect t="2989" r="10943" b="14927"/>
          <a:stretch/>
        </p:blipFill>
        <p:spPr>
          <a:xfrm>
            <a:off x="200778" y="210904"/>
            <a:ext cx="9667842" cy="5629299"/>
          </a:xfrm>
          <a:prstGeom prst="rect">
            <a:avLst/>
          </a:prstGeom>
        </p:spPr>
      </p:pic>
      <p:sp>
        <p:nvSpPr>
          <p:cNvPr id="7" name="TextBox 6">
            <a:extLst>
              <a:ext uri="{FF2B5EF4-FFF2-40B4-BE49-F238E27FC236}">
                <a16:creationId xmlns:a16="http://schemas.microsoft.com/office/drawing/2014/main" id="{540B3120-571C-B640-BFA9-00C79B385AFE}"/>
              </a:ext>
            </a:extLst>
          </p:cNvPr>
          <p:cNvSpPr txBox="1"/>
          <p:nvPr/>
        </p:nvSpPr>
        <p:spPr>
          <a:xfrm>
            <a:off x="9877587" y="570656"/>
            <a:ext cx="2111442"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 between module eigengene and trait</a:t>
            </a:r>
          </a:p>
        </p:txBody>
      </p:sp>
      <p:sp>
        <p:nvSpPr>
          <p:cNvPr id="8" name="TextBox 7">
            <a:extLst>
              <a:ext uri="{FF2B5EF4-FFF2-40B4-BE49-F238E27FC236}">
                <a16:creationId xmlns:a16="http://schemas.microsoft.com/office/drawing/2014/main" id="{F2443A7B-0342-BE48-B757-1B3A368951D9}"/>
              </a:ext>
            </a:extLst>
          </p:cNvPr>
          <p:cNvSpPr txBox="1"/>
          <p:nvPr/>
        </p:nvSpPr>
        <p:spPr>
          <a:xfrm rot="18900000">
            <a:off x="2035142" y="6022817"/>
            <a:ext cx="81624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Steatosis</a:t>
            </a:r>
          </a:p>
        </p:txBody>
      </p:sp>
      <p:sp>
        <p:nvSpPr>
          <p:cNvPr id="9" name="TextBox 8">
            <a:extLst>
              <a:ext uri="{FF2B5EF4-FFF2-40B4-BE49-F238E27FC236}">
                <a16:creationId xmlns:a16="http://schemas.microsoft.com/office/drawing/2014/main" id="{6E4BE110-3BAB-214A-96A9-0ABE32ED1606}"/>
              </a:ext>
            </a:extLst>
          </p:cNvPr>
          <p:cNvSpPr txBox="1"/>
          <p:nvPr/>
        </p:nvSpPr>
        <p:spPr>
          <a:xfrm rot="18900000">
            <a:off x="6672981" y="5893032"/>
            <a:ext cx="44916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Sex</a:t>
            </a:r>
          </a:p>
        </p:txBody>
      </p:sp>
      <p:sp>
        <p:nvSpPr>
          <p:cNvPr id="10" name="TextBox 9">
            <a:extLst>
              <a:ext uri="{FF2B5EF4-FFF2-40B4-BE49-F238E27FC236}">
                <a16:creationId xmlns:a16="http://schemas.microsoft.com/office/drawing/2014/main" id="{73C6FA55-A1EF-4B48-BAB8-2FCA52B90562}"/>
              </a:ext>
            </a:extLst>
          </p:cNvPr>
          <p:cNvSpPr txBox="1"/>
          <p:nvPr/>
        </p:nvSpPr>
        <p:spPr>
          <a:xfrm rot="18900000">
            <a:off x="8008695" y="5893032"/>
            <a:ext cx="44916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DRI</a:t>
            </a:r>
          </a:p>
        </p:txBody>
      </p:sp>
      <p:sp>
        <p:nvSpPr>
          <p:cNvPr id="11" name="TextBox 10">
            <a:extLst>
              <a:ext uri="{FF2B5EF4-FFF2-40B4-BE49-F238E27FC236}">
                <a16:creationId xmlns:a16="http://schemas.microsoft.com/office/drawing/2014/main" id="{7D5479B9-AC74-0342-BB8B-18D4F5F525E9}"/>
              </a:ext>
            </a:extLst>
          </p:cNvPr>
          <p:cNvSpPr txBox="1"/>
          <p:nvPr/>
        </p:nvSpPr>
        <p:spPr>
          <a:xfrm rot="18900000">
            <a:off x="9315480" y="5896432"/>
            <a:ext cx="45878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BMI</a:t>
            </a:r>
          </a:p>
        </p:txBody>
      </p:sp>
      <p:sp>
        <p:nvSpPr>
          <p:cNvPr id="12" name="TextBox 11">
            <a:extLst>
              <a:ext uri="{FF2B5EF4-FFF2-40B4-BE49-F238E27FC236}">
                <a16:creationId xmlns:a16="http://schemas.microsoft.com/office/drawing/2014/main" id="{A5AF2015-7F90-9244-9062-AA842747A7BD}"/>
              </a:ext>
            </a:extLst>
          </p:cNvPr>
          <p:cNvSpPr txBox="1"/>
          <p:nvPr/>
        </p:nvSpPr>
        <p:spPr>
          <a:xfrm rot="18900000">
            <a:off x="7376454" y="5977477"/>
            <a:ext cx="68800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Lactate</a:t>
            </a:r>
          </a:p>
        </p:txBody>
      </p:sp>
      <p:sp>
        <p:nvSpPr>
          <p:cNvPr id="13" name="TextBox 12">
            <a:extLst>
              <a:ext uri="{FF2B5EF4-FFF2-40B4-BE49-F238E27FC236}">
                <a16:creationId xmlns:a16="http://schemas.microsoft.com/office/drawing/2014/main" id="{8CD8BF6D-E053-EB41-B0D0-006CCBBBCF5E}"/>
              </a:ext>
            </a:extLst>
          </p:cNvPr>
          <p:cNvSpPr txBox="1"/>
          <p:nvPr/>
        </p:nvSpPr>
        <p:spPr>
          <a:xfrm rot="18900000">
            <a:off x="8373921" y="5933271"/>
            <a:ext cx="56297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FWIT</a:t>
            </a:r>
          </a:p>
        </p:txBody>
      </p:sp>
      <p:sp>
        <p:nvSpPr>
          <p:cNvPr id="14" name="TextBox 13">
            <a:extLst>
              <a:ext uri="{FF2B5EF4-FFF2-40B4-BE49-F238E27FC236}">
                <a16:creationId xmlns:a16="http://schemas.microsoft.com/office/drawing/2014/main" id="{F27D56A3-0585-1D47-8A34-31D0E1A5040E}"/>
              </a:ext>
            </a:extLst>
          </p:cNvPr>
          <p:cNvSpPr txBox="1"/>
          <p:nvPr/>
        </p:nvSpPr>
        <p:spPr>
          <a:xfrm rot="18900000">
            <a:off x="5390275" y="5887364"/>
            <a:ext cx="43313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CIT</a:t>
            </a:r>
          </a:p>
        </p:txBody>
      </p:sp>
      <p:sp>
        <p:nvSpPr>
          <p:cNvPr id="15" name="TextBox 14">
            <a:extLst>
              <a:ext uri="{FF2B5EF4-FFF2-40B4-BE49-F238E27FC236}">
                <a16:creationId xmlns:a16="http://schemas.microsoft.com/office/drawing/2014/main" id="{3313C21E-5D31-2048-9429-18D5763E4F1E}"/>
              </a:ext>
            </a:extLst>
          </p:cNvPr>
          <p:cNvSpPr txBox="1"/>
          <p:nvPr/>
        </p:nvSpPr>
        <p:spPr>
          <a:xfrm rot="18900000">
            <a:off x="4469221" y="6100053"/>
            <a:ext cx="103470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Liver Weight</a:t>
            </a:r>
          </a:p>
        </p:txBody>
      </p:sp>
      <p:sp>
        <p:nvSpPr>
          <p:cNvPr id="16" name="TextBox 15">
            <a:extLst>
              <a:ext uri="{FF2B5EF4-FFF2-40B4-BE49-F238E27FC236}">
                <a16:creationId xmlns:a16="http://schemas.microsoft.com/office/drawing/2014/main" id="{243D1A16-A839-244E-8F2C-F28D9610C847}"/>
              </a:ext>
            </a:extLst>
          </p:cNvPr>
          <p:cNvSpPr txBox="1"/>
          <p:nvPr/>
        </p:nvSpPr>
        <p:spPr>
          <a:xfrm rot="18900000">
            <a:off x="2751655" y="5905500"/>
            <a:ext cx="4844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AST</a:t>
            </a:r>
          </a:p>
        </p:txBody>
      </p:sp>
      <p:sp>
        <p:nvSpPr>
          <p:cNvPr id="17" name="TextBox 16">
            <a:extLst>
              <a:ext uri="{FF2B5EF4-FFF2-40B4-BE49-F238E27FC236}">
                <a16:creationId xmlns:a16="http://schemas.microsoft.com/office/drawing/2014/main" id="{AA310687-EC2A-524D-A680-53CEE222D301}"/>
              </a:ext>
            </a:extLst>
          </p:cNvPr>
          <p:cNvSpPr txBox="1"/>
          <p:nvPr/>
        </p:nvSpPr>
        <p:spPr>
          <a:xfrm rot="18900000">
            <a:off x="3203425" y="5895230"/>
            <a:ext cx="45538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ALT</a:t>
            </a:r>
          </a:p>
        </p:txBody>
      </p:sp>
      <p:sp>
        <p:nvSpPr>
          <p:cNvPr id="18" name="TextBox 17">
            <a:extLst>
              <a:ext uri="{FF2B5EF4-FFF2-40B4-BE49-F238E27FC236}">
                <a16:creationId xmlns:a16="http://schemas.microsoft.com/office/drawing/2014/main" id="{18D94F83-CCD9-7C4F-85BC-D1F7BB3E6FBF}"/>
              </a:ext>
            </a:extLst>
          </p:cNvPr>
          <p:cNvSpPr txBox="1"/>
          <p:nvPr/>
        </p:nvSpPr>
        <p:spPr>
          <a:xfrm rot="18900000">
            <a:off x="5428050" y="6055529"/>
            <a:ext cx="90877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Donor Age</a:t>
            </a:r>
          </a:p>
        </p:txBody>
      </p:sp>
      <p:sp>
        <p:nvSpPr>
          <p:cNvPr id="20" name="TextBox 19">
            <a:extLst>
              <a:ext uri="{FF2B5EF4-FFF2-40B4-BE49-F238E27FC236}">
                <a16:creationId xmlns:a16="http://schemas.microsoft.com/office/drawing/2014/main" id="{20290C2A-CD1D-AA4C-BD20-DA25196023D1}"/>
              </a:ext>
            </a:extLst>
          </p:cNvPr>
          <p:cNvSpPr txBox="1"/>
          <p:nvPr/>
        </p:nvSpPr>
        <p:spPr>
          <a:xfrm rot="18900000">
            <a:off x="6012387" y="5998446"/>
            <a:ext cx="74732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Glucose</a:t>
            </a:r>
          </a:p>
        </p:txBody>
      </p:sp>
      <p:sp>
        <p:nvSpPr>
          <p:cNvPr id="21" name="TextBox 20">
            <a:extLst>
              <a:ext uri="{FF2B5EF4-FFF2-40B4-BE49-F238E27FC236}">
                <a16:creationId xmlns:a16="http://schemas.microsoft.com/office/drawing/2014/main" id="{4ACECBBB-D98F-C04D-A0CA-585DB47ACC62}"/>
              </a:ext>
            </a:extLst>
          </p:cNvPr>
          <p:cNvSpPr txBox="1"/>
          <p:nvPr/>
        </p:nvSpPr>
        <p:spPr>
          <a:xfrm rot="18900000">
            <a:off x="7054623" y="5933271"/>
            <a:ext cx="56297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TWIT</a:t>
            </a:r>
          </a:p>
        </p:txBody>
      </p:sp>
      <p:sp>
        <p:nvSpPr>
          <p:cNvPr id="23" name="TextBox 22">
            <a:extLst>
              <a:ext uri="{FF2B5EF4-FFF2-40B4-BE49-F238E27FC236}">
                <a16:creationId xmlns:a16="http://schemas.microsoft.com/office/drawing/2014/main" id="{98E9C8CC-2051-CB4E-86EF-2779FD93E9A1}"/>
              </a:ext>
            </a:extLst>
          </p:cNvPr>
          <p:cNvSpPr txBox="1"/>
          <p:nvPr/>
        </p:nvSpPr>
        <p:spPr>
          <a:xfrm rot="18900000">
            <a:off x="3585492" y="5918218"/>
            <a:ext cx="52039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Time</a:t>
            </a:r>
          </a:p>
        </p:txBody>
      </p:sp>
      <p:sp>
        <p:nvSpPr>
          <p:cNvPr id="24" name="TextBox 23">
            <a:extLst>
              <a:ext uri="{FF2B5EF4-FFF2-40B4-BE49-F238E27FC236}">
                <a16:creationId xmlns:a16="http://schemas.microsoft.com/office/drawing/2014/main" id="{CBB24038-256C-C042-BA18-9BD61FEBE6DD}"/>
              </a:ext>
            </a:extLst>
          </p:cNvPr>
          <p:cNvSpPr txBox="1"/>
          <p:nvPr/>
        </p:nvSpPr>
        <p:spPr>
          <a:xfrm rot="18900000">
            <a:off x="8756437" y="5955940"/>
            <a:ext cx="62709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Height</a:t>
            </a:r>
          </a:p>
        </p:txBody>
      </p:sp>
      <p:sp>
        <p:nvSpPr>
          <p:cNvPr id="26" name="TextBox 25">
            <a:extLst>
              <a:ext uri="{FF2B5EF4-FFF2-40B4-BE49-F238E27FC236}">
                <a16:creationId xmlns:a16="http://schemas.microsoft.com/office/drawing/2014/main" id="{72ACA304-A1A2-1D49-8819-BE7FFF22AC44}"/>
              </a:ext>
            </a:extLst>
          </p:cNvPr>
          <p:cNvSpPr txBox="1"/>
          <p:nvPr/>
        </p:nvSpPr>
        <p:spPr>
          <a:xfrm rot="18900000">
            <a:off x="3987940" y="5932137"/>
            <a:ext cx="559769"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HArw</a:t>
            </a:r>
            <a:endParaRPr lang="en-US" sz="12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CD41CA2D-ED7A-644D-A40E-27EF19DBD68D}"/>
              </a:ext>
            </a:extLst>
          </p:cNvPr>
          <p:cNvSpPr txBox="1"/>
          <p:nvPr/>
        </p:nvSpPr>
        <p:spPr>
          <a:xfrm rot="18900000">
            <a:off x="4447162" y="5927286"/>
            <a:ext cx="546047"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PVrw</a:t>
            </a:r>
            <a:endParaRPr lang="en-US" sz="1200"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12441B5D-A925-F741-A7F3-18A718E1C049}"/>
              </a:ext>
            </a:extLst>
          </p:cNvPr>
          <p:cNvPicPr>
            <a:picLocks noChangeAspect="1"/>
          </p:cNvPicPr>
          <p:nvPr/>
        </p:nvPicPr>
        <p:blipFill rotWithShape="1">
          <a:blip r:embed="rId2"/>
          <a:srcRect l="90196" t="12535" r="904" b="17528"/>
          <a:stretch/>
        </p:blipFill>
        <p:spPr>
          <a:xfrm>
            <a:off x="10627744" y="1035170"/>
            <a:ext cx="966158" cy="4796286"/>
          </a:xfrm>
          <a:prstGeom prst="rect">
            <a:avLst/>
          </a:prstGeom>
        </p:spPr>
      </p:pic>
      <p:sp>
        <p:nvSpPr>
          <p:cNvPr id="30" name="Rectangle 29">
            <a:extLst>
              <a:ext uri="{FF2B5EF4-FFF2-40B4-BE49-F238E27FC236}">
                <a16:creationId xmlns:a16="http://schemas.microsoft.com/office/drawing/2014/main" id="{7E3AF6D4-751A-E642-832D-D91769387508}"/>
              </a:ext>
            </a:extLst>
          </p:cNvPr>
          <p:cNvSpPr/>
          <p:nvPr/>
        </p:nvSpPr>
        <p:spPr>
          <a:xfrm>
            <a:off x="531845" y="1897394"/>
            <a:ext cx="9296441" cy="1679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A7928AD-2FA6-A14F-B864-45098D269A66}"/>
              </a:ext>
            </a:extLst>
          </p:cNvPr>
          <p:cNvSpPr/>
          <p:nvPr/>
        </p:nvSpPr>
        <p:spPr>
          <a:xfrm>
            <a:off x="532855" y="1486607"/>
            <a:ext cx="9296441" cy="1679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DCA021-CB7F-234F-AEC8-0E2EAD7DFFB6}"/>
              </a:ext>
            </a:extLst>
          </p:cNvPr>
          <p:cNvSpPr/>
          <p:nvPr/>
        </p:nvSpPr>
        <p:spPr>
          <a:xfrm>
            <a:off x="8511436" y="1488695"/>
            <a:ext cx="876822" cy="16795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4" name="Rectangle 33">
            <a:extLst>
              <a:ext uri="{FF2B5EF4-FFF2-40B4-BE49-F238E27FC236}">
                <a16:creationId xmlns:a16="http://schemas.microsoft.com/office/drawing/2014/main" id="{A33804F9-CCB8-A641-990F-B659998A4550}"/>
              </a:ext>
            </a:extLst>
          </p:cNvPr>
          <p:cNvSpPr/>
          <p:nvPr/>
        </p:nvSpPr>
        <p:spPr>
          <a:xfrm>
            <a:off x="6772406" y="1897879"/>
            <a:ext cx="876822" cy="16795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Rectangle 34">
            <a:extLst>
              <a:ext uri="{FF2B5EF4-FFF2-40B4-BE49-F238E27FC236}">
                <a16:creationId xmlns:a16="http://schemas.microsoft.com/office/drawing/2014/main" id="{533BAC3D-2198-A746-9181-6546CED25F9D}"/>
              </a:ext>
            </a:extLst>
          </p:cNvPr>
          <p:cNvSpPr/>
          <p:nvPr/>
        </p:nvSpPr>
        <p:spPr>
          <a:xfrm>
            <a:off x="4150297" y="1893704"/>
            <a:ext cx="453018" cy="16795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Rectangle 35">
            <a:extLst>
              <a:ext uri="{FF2B5EF4-FFF2-40B4-BE49-F238E27FC236}">
                <a16:creationId xmlns:a16="http://schemas.microsoft.com/office/drawing/2014/main" id="{FD2D0603-A646-9F40-8BD3-02AC90A0BD14}"/>
              </a:ext>
            </a:extLst>
          </p:cNvPr>
          <p:cNvSpPr/>
          <p:nvPr/>
        </p:nvSpPr>
        <p:spPr>
          <a:xfrm>
            <a:off x="2824629" y="1902055"/>
            <a:ext cx="453018" cy="16795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306849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327B0-56D9-F54B-A7F0-8A8F85E50A88}"/>
              </a:ext>
            </a:extLst>
          </p:cNvPr>
          <p:cNvPicPr>
            <a:picLocks noChangeAspect="1"/>
          </p:cNvPicPr>
          <p:nvPr/>
        </p:nvPicPr>
        <p:blipFill rotWithShape="1">
          <a:blip r:embed="rId2"/>
          <a:srcRect l="29692" r="10745"/>
          <a:stretch/>
        </p:blipFill>
        <p:spPr>
          <a:xfrm>
            <a:off x="4372303" y="0"/>
            <a:ext cx="5055476" cy="6858000"/>
          </a:xfrm>
          <a:prstGeom prst="rect">
            <a:avLst/>
          </a:prstGeom>
        </p:spPr>
      </p:pic>
      <p:sp>
        <p:nvSpPr>
          <p:cNvPr id="6" name="TextBox 5">
            <a:extLst>
              <a:ext uri="{FF2B5EF4-FFF2-40B4-BE49-F238E27FC236}">
                <a16:creationId xmlns:a16="http://schemas.microsoft.com/office/drawing/2014/main" id="{58532C61-587C-A94A-93BC-4F5F86E17928}"/>
              </a:ext>
            </a:extLst>
          </p:cNvPr>
          <p:cNvSpPr txBox="1"/>
          <p:nvPr/>
        </p:nvSpPr>
        <p:spPr>
          <a:xfrm>
            <a:off x="5825845" y="6624910"/>
            <a:ext cx="2111442" cy="276999"/>
          </a:xfrm>
          <a:prstGeom prst="rect">
            <a:avLst/>
          </a:prstGeom>
          <a:solidFill>
            <a:schemeClr val="bg1"/>
          </a:solidFill>
        </p:spPr>
        <p:txBody>
          <a:bodyPr wrap="square" rtlCol="0">
            <a:spAutoFit/>
          </a:bodyPr>
          <a:lstStyle/>
          <a:p>
            <a:pPr algn="ctr"/>
            <a:r>
              <a:rPr lang="en-US" sz="1200" b="1" dirty="0">
                <a:latin typeface="Arial" panose="020B0604020202020204" pitchFamily="34" charset="0"/>
                <a:cs typeface="Arial" panose="020B0604020202020204" pitchFamily="34" charset="0"/>
              </a:rPr>
              <a:t>Total sig. DEG in Category</a:t>
            </a:r>
          </a:p>
        </p:txBody>
      </p:sp>
      <p:pic>
        <p:nvPicPr>
          <p:cNvPr id="7" name="Picture 6">
            <a:extLst>
              <a:ext uri="{FF2B5EF4-FFF2-40B4-BE49-F238E27FC236}">
                <a16:creationId xmlns:a16="http://schemas.microsoft.com/office/drawing/2014/main" id="{03F9989B-23F1-A644-9894-162DF3BDCC17}"/>
              </a:ext>
            </a:extLst>
          </p:cNvPr>
          <p:cNvPicPr>
            <a:picLocks noChangeAspect="1"/>
          </p:cNvPicPr>
          <p:nvPr/>
        </p:nvPicPr>
        <p:blipFill rotWithShape="1">
          <a:blip r:embed="rId2"/>
          <a:srcRect l="88451" t="40996" r="4120" b="41992"/>
          <a:stretch/>
        </p:blipFill>
        <p:spPr>
          <a:xfrm>
            <a:off x="9606455" y="2816772"/>
            <a:ext cx="630621" cy="1166650"/>
          </a:xfrm>
          <a:prstGeom prst="rect">
            <a:avLst/>
          </a:prstGeom>
        </p:spPr>
      </p:pic>
      <p:pic>
        <p:nvPicPr>
          <p:cNvPr id="8" name="Picture 7">
            <a:extLst>
              <a:ext uri="{FF2B5EF4-FFF2-40B4-BE49-F238E27FC236}">
                <a16:creationId xmlns:a16="http://schemas.microsoft.com/office/drawing/2014/main" id="{31BF9C3B-15C2-5C49-8F22-9760B53D0054}"/>
              </a:ext>
            </a:extLst>
          </p:cNvPr>
          <p:cNvPicPr>
            <a:picLocks noChangeAspect="1"/>
          </p:cNvPicPr>
          <p:nvPr/>
        </p:nvPicPr>
        <p:blipFill rotWithShape="1">
          <a:blip r:embed="rId2"/>
          <a:srcRect l="88450" t="38161" r="-1265" b="58774"/>
          <a:stretch/>
        </p:blipFill>
        <p:spPr>
          <a:xfrm>
            <a:off x="9369972" y="2606566"/>
            <a:ext cx="1087821" cy="210207"/>
          </a:xfrm>
          <a:prstGeom prst="rect">
            <a:avLst/>
          </a:prstGeom>
        </p:spPr>
      </p:pic>
      <p:sp>
        <p:nvSpPr>
          <p:cNvPr id="9" name="TextBox 8">
            <a:extLst>
              <a:ext uri="{FF2B5EF4-FFF2-40B4-BE49-F238E27FC236}">
                <a16:creationId xmlns:a16="http://schemas.microsoft.com/office/drawing/2014/main" id="{3A75ADE1-27FE-E347-80B5-3DC72193A13B}"/>
              </a:ext>
            </a:extLst>
          </p:cNvPr>
          <p:cNvSpPr txBox="1"/>
          <p:nvPr/>
        </p:nvSpPr>
        <p:spPr>
          <a:xfrm>
            <a:off x="2245096" y="5999544"/>
            <a:ext cx="2111442"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Protein folding</a:t>
            </a:r>
          </a:p>
        </p:txBody>
      </p:sp>
      <p:sp>
        <p:nvSpPr>
          <p:cNvPr id="10" name="TextBox 9">
            <a:extLst>
              <a:ext uri="{FF2B5EF4-FFF2-40B4-BE49-F238E27FC236}">
                <a16:creationId xmlns:a16="http://schemas.microsoft.com/office/drawing/2014/main" id="{59646824-81BF-1144-B238-2F2195F4D141}"/>
              </a:ext>
            </a:extLst>
          </p:cNvPr>
          <p:cNvSpPr txBox="1"/>
          <p:nvPr/>
        </p:nvSpPr>
        <p:spPr>
          <a:xfrm>
            <a:off x="1542880" y="5479281"/>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Ribonucleoprotein complex assembly</a:t>
            </a:r>
          </a:p>
        </p:txBody>
      </p:sp>
      <p:sp>
        <p:nvSpPr>
          <p:cNvPr id="11" name="TextBox 10">
            <a:extLst>
              <a:ext uri="{FF2B5EF4-FFF2-40B4-BE49-F238E27FC236}">
                <a16:creationId xmlns:a16="http://schemas.microsoft.com/office/drawing/2014/main" id="{5389E550-F4D1-D242-885B-5310BCD87780}"/>
              </a:ext>
            </a:extLst>
          </p:cNvPr>
          <p:cNvSpPr txBox="1"/>
          <p:nvPr/>
        </p:nvSpPr>
        <p:spPr>
          <a:xfrm>
            <a:off x="1542880" y="4969530"/>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Nucleocytoplasmic transport</a:t>
            </a:r>
          </a:p>
        </p:txBody>
      </p:sp>
      <p:sp>
        <p:nvSpPr>
          <p:cNvPr id="12" name="TextBox 11">
            <a:extLst>
              <a:ext uri="{FF2B5EF4-FFF2-40B4-BE49-F238E27FC236}">
                <a16:creationId xmlns:a16="http://schemas.microsoft.com/office/drawing/2014/main" id="{8C1DFB92-0DB3-774B-9C25-61EAB3A0D15E}"/>
              </a:ext>
            </a:extLst>
          </p:cNvPr>
          <p:cNvSpPr txBox="1"/>
          <p:nvPr/>
        </p:nvSpPr>
        <p:spPr>
          <a:xfrm>
            <a:off x="1542880" y="4449266"/>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Ribosome biogenesis</a:t>
            </a:r>
          </a:p>
        </p:txBody>
      </p:sp>
      <p:sp>
        <p:nvSpPr>
          <p:cNvPr id="13" name="TextBox 12">
            <a:extLst>
              <a:ext uri="{FF2B5EF4-FFF2-40B4-BE49-F238E27FC236}">
                <a16:creationId xmlns:a16="http://schemas.microsoft.com/office/drawing/2014/main" id="{C3508D60-889D-1C47-95E8-16188B0771D6}"/>
              </a:ext>
            </a:extLst>
          </p:cNvPr>
          <p:cNvSpPr txBox="1"/>
          <p:nvPr/>
        </p:nvSpPr>
        <p:spPr>
          <a:xfrm>
            <a:off x="1542880" y="3929004"/>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Autophagy</a:t>
            </a:r>
          </a:p>
        </p:txBody>
      </p:sp>
      <p:sp>
        <p:nvSpPr>
          <p:cNvPr id="14" name="TextBox 13">
            <a:extLst>
              <a:ext uri="{FF2B5EF4-FFF2-40B4-BE49-F238E27FC236}">
                <a16:creationId xmlns:a16="http://schemas.microsoft.com/office/drawing/2014/main" id="{04B59F62-9780-5542-90FF-5352878DD424}"/>
              </a:ext>
            </a:extLst>
          </p:cNvPr>
          <p:cNvSpPr txBox="1"/>
          <p:nvPr/>
        </p:nvSpPr>
        <p:spPr>
          <a:xfrm>
            <a:off x="1542880" y="3403487"/>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mRNA processing</a:t>
            </a:r>
          </a:p>
        </p:txBody>
      </p:sp>
      <p:sp>
        <p:nvSpPr>
          <p:cNvPr id="15" name="TextBox 14">
            <a:extLst>
              <a:ext uri="{FF2B5EF4-FFF2-40B4-BE49-F238E27FC236}">
                <a16:creationId xmlns:a16="http://schemas.microsoft.com/office/drawing/2014/main" id="{717F4ED1-1421-C748-990E-0EC720C0B66F}"/>
              </a:ext>
            </a:extLst>
          </p:cNvPr>
          <p:cNvSpPr txBox="1"/>
          <p:nvPr/>
        </p:nvSpPr>
        <p:spPr>
          <a:xfrm>
            <a:off x="1542880" y="2888479"/>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Symbiotic process</a:t>
            </a:r>
          </a:p>
        </p:txBody>
      </p:sp>
      <p:sp>
        <p:nvSpPr>
          <p:cNvPr id="16" name="TextBox 15">
            <a:extLst>
              <a:ext uri="{FF2B5EF4-FFF2-40B4-BE49-F238E27FC236}">
                <a16:creationId xmlns:a16="http://schemas.microsoft.com/office/drawing/2014/main" id="{3C2D203E-4E0C-584B-80A8-73565D4DD4F2}"/>
              </a:ext>
            </a:extLst>
          </p:cNvPr>
          <p:cNvSpPr txBox="1"/>
          <p:nvPr/>
        </p:nvSpPr>
        <p:spPr>
          <a:xfrm>
            <a:off x="1542880" y="2357709"/>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Cell cycle</a:t>
            </a:r>
          </a:p>
        </p:txBody>
      </p:sp>
      <p:sp>
        <p:nvSpPr>
          <p:cNvPr id="17" name="TextBox 16">
            <a:extLst>
              <a:ext uri="{FF2B5EF4-FFF2-40B4-BE49-F238E27FC236}">
                <a16:creationId xmlns:a16="http://schemas.microsoft.com/office/drawing/2014/main" id="{350EA5DC-F73E-D146-891C-E9299E57570A}"/>
              </a:ext>
            </a:extLst>
          </p:cNvPr>
          <p:cNvSpPr txBox="1"/>
          <p:nvPr/>
        </p:nvSpPr>
        <p:spPr>
          <a:xfrm>
            <a:off x="1542880" y="1847957"/>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Cell death</a:t>
            </a:r>
          </a:p>
        </p:txBody>
      </p:sp>
      <p:sp>
        <p:nvSpPr>
          <p:cNvPr id="18" name="TextBox 17">
            <a:extLst>
              <a:ext uri="{FF2B5EF4-FFF2-40B4-BE49-F238E27FC236}">
                <a16:creationId xmlns:a16="http://schemas.microsoft.com/office/drawing/2014/main" id="{DC50D8A3-3700-7049-8AD1-B5643AC34DC4}"/>
              </a:ext>
            </a:extLst>
          </p:cNvPr>
          <p:cNvSpPr txBox="1"/>
          <p:nvPr/>
        </p:nvSpPr>
        <p:spPr>
          <a:xfrm>
            <a:off x="1542880" y="1317185"/>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Cellular protein modification process</a:t>
            </a:r>
          </a:p>
        </p:txBody>
      </p:sp>
      <p:sp>
        <p:nvSpPr>
          <p:cNvPr id="19" name="TextBox 18">
            <a:extLst>
              <a:ext uri="{FF2B5EF4-FFF2-40B4-BE49-F238E27FC236}">
                <a16:creationId xmlns:a16="http://schemas.microsoft.com/office/drawing/2014/main" id="{65C17EA6-4C7A-3147-A98F-FFE22C3ECF8C}"/>
              </a:ext>
            </a:extLst>
          </p:cNvPr>
          <p:cNvSpPr txBox="1"/>
          <p:nvPr/>
        </p:nvSpPr>
        <p:spPr>
          <a:xfrm>
            <a:off x="1542880" y="796924"/>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Biosynthetic process</a:t>
            </a:r>
          </a:p>
        </p:txBody>
      </p:sp>
      <p:sp>
        <p:nvSpPr>
          <p:cNvPr id="20" name="TextBox 19">
            <a:extLst>
              <a:ext uri="{FF2B5EF4-FFF2-40B4-BE49-F238E27FC236}">
                <a16:creationId xmlns:a16="http://schemas.microsoft.com/office/drawing/2014/main" id="{BD464A76-C2CA-3E41-A192-532E5123279A}"/>
              </a:ext>
            </a:extLst>
          </p:cNvPr>
          <p:cNvSpPr txBox="1"/>
          <p:nvPr/>
        </p:nvSpPr>
        <p:spPr>
          <a:xfrm>
            <a:off x="880727" y="276663"/>
            <a:ext cx="3475811"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Cellular nitrogen compound metabolic process</a:t>
            </a:r>
          </a:p>
        </p:txBody>
      </p:sp>
      <p:sp>
        <p:nvSpPr>
          <p:cNvPr id="5" name="TextBox 4">
            <a:extLst>
              <a:ext uri="{FF2B5EF4-FFF2-40B4-BE49-F238E27FC236}">
                <a16:creationId xmlns:a16="http://schemas.microsoft.com/office/drawing/2014/main" id="{FCAD4D74-32BE-CE4A-9FD5-D49B49C8C385}"/>
              </a:ext>
            </a:extLst>
          </p:cNvPr>
          <p:cNvSpPr txBox="1"/>
          <p:nvPr/>
        </p:nvSpPr>
        <p:spPr>
          <a:xfrm rot="16200000">
            <a:off x="-517263" y="3156062"/>
            <a:ext cx="2553153" cy="276999"/>
          </a:xfrm>
          <a:prstGeom prst="rect">
            <a:avLst/>
          </a:prstGeom>
          <a:solidFill>
            <a:schemeClr val="bg1"/>
          </a:solidFill>
        </p:spPr>
        <p:txBody>
          <a:bodyPr wrap="square" rtlCol="0">
            <a:spAutoFit/>
          </a:bodyPr>
          <a:lstStyle/>
          <a:p>
            <a:pPr algn="ctr"/>
            <a:r>
              <a:rPr lang="en-US" sz="1200" b="1" dirty="0">
                <a:latin typeface="Arial" panose="020B0604020202020204" pitchFamily="34" charset="0"/>
                <a:cs typeface="Arial" panose="020B0604020202020204" pitchFamily="34" charset="0"/>
              </a:rPr>
              <a:t>GOslim Biological Process</a:t>
            </a:r>
          </a:p>
        </p:txBody>
      </p:sp>
    </p:spTree>
    <p:extLst>
      <p:ext uri="{BB962C8B-B14F-4D97-AF65-F5344CB8AC3E}">
        <p14:creationId xmlns:p14="http://schemas.microsoft.com/office/powerpoint/2010/main" val="3682211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532C61-587C-A94A-93BC-4F5F86E17928}"/>
              </a:ext>
            </a:extLst>
          </p:cNvPr>
          <p:cNvSpPr txBox="1"/>
          <p:nvPr/>
        </p:nvSpPr>
        <p:spPr>
          <a:xfrm>
            <a:off x="5930949" y="6708990"/>
            <a:ext cx="2111442" cy="276999"/>
          </a:xfrm>
          <a:prstGeom prst="rect">
            <a:avLst/>
          </a:prstGeom>
          <a:solidFill>
            <a:schemeClr val="bg1"/>
          </a:solidFill>
        </p:spPr>
        <p:txBody>
          <a:bodyPr wrap="square" rtlCol="0">
            <a:spAutoFit/>
          </a:bodyPr>
          <a:lstStyle/>
          <a:p>
            <a:pPr algn="ctr"/>
            <a:r>
              <a:rPr lang="en-US" sz="1200" b="1" dirty="0">
                <a:latin typeface="Arial" panose="020B0604020202020204" pitchFamily="34" charset="0"/>
                <a:cs typeface="Arial" panose="020B0604020202020204" pitchFamily="34" charset="0"/>
              </a:rPr>
              <a:t>Total sig. DEG in Category</a:t>
            </a:r>
          </a:p>
        </p:txBody>
      </p:sp>
      <p:sp>
        <p:nvSpPr>
          <p:cNvPr id="9" name="TextBox 8">
            <a:extLst>
              <a:ext uri="{FF2B5EF4-FFF2-40B4-BE49-F238E27FC236}">
                <a16:creationId xmlns:a16="http://schemas.microsoft.com/office/drawing/2014/main" id="{3A75ADE1-27FE-E347-80B5-3DC72193A13B}"/>
              </a:ext>
            </a:extLst>
          </p:cNvPr>
          <p:cNvSpPr txBox="1"/>
          <p:nvPr/>
        </p:nvSpPr>
        <p:spPr>
          <a:xfrm>
            <a:off x="2245096" y="6020564"/>
            <a:ext cx="2111442"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Protein folding</a:t>
            </a:r>
          </a:p>
        </p:txBody>
      </p:sp>
      <p:sp>
        <p:nvSpPr>
          <p:cNvPr id="10" name="TextBox 9">
            <a:extLst>
              <a:ext uri="{FF2B5EF4-FFF2-40B4-BE49-F238E27FC236}">
                <a16:creationId xmlns:a16="http://schemas.microsoft.com/office/drawing/2014/main" id="{59646824-81BF-1144-B238-2F2195F4D141}"/>
              </a:ext>
            </a:extLst>
          </p:cNvPr>
          <p:cNvSpPr txBox="1"/>
          <p:nvPr/>
        </p:nvSpPr>
        <p:spPr>
          <a:xfrm>
            <a:off x="1542880" y="5500301"/>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Ribonucleoprotein complex assembly</a:t>
            </a:r>
          </a:p>
        </p:txBody>
      </p:sp>
      <p:sp>
        <p:nvSpPr>
          <p:cNvPr id="11" name="TextBox 10">
            <a:extLst>
              <a:ext uri="{FF2B5EF4-FFF2-40B4-BE49-F238E27FC236}">
                <a16:creationId xmlns:a16="http://schemas.microsoft.com/office/drawing/2014/main" id="{5389E550-F4D1-D242-885B-5310BCD87780}"/>
              </a:ext>
            </a:extLst>
          </p:cNvPr>
          <p:cNvSpPr txBox="1"/>
          <p:nvPr/>
        </p:nvSpPr>
        <p:spPr>
          <a:xfrm>
            <a:off x="1542880" y="4969530"/>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Nucleocytoplasmic transport</a:t>
            </a:r>
          </a:p>
        </p:txBody>
      </p:sp>
      <p:sp>
        <p:nvSpPr>
          <p:cNvPr id="12" name="TextBox 11">
            <a:extLst>
              <a:ext uri="{FF2B5EF4-FFF2-40B4-BE49-F238E27FC236}">
                <a16:creationId xmlns:a16="http://schemas.microsoft.com/office/drawing/2014/main" id="{8C1DFB92-0DB3-774B-9C25-61EAB3A0D15E}"/>
              </a:ext>
            </a:extLst>
          </p:cNvPr>
          <p:cNvSpPr txBox="1"/>
          <p:nvPr/>
        </p:nvSpPr>
        <p:spPr>
          <a:xfrm>
            <a:off x="1542880" y="4449266"/>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Ribosome biogenesis</a:t>
            </a:r>
          </a:p>
        </p:txBody>
      </p:sp>
      <p:sp>
        <p:nvSpPr>
          <p:cNvPr id="13" name="TextBox 12">
            <a:extLst>
              <a:ext uri="{FF2B5EF4-FFF2-40B4-BE49-F238E27FC236}">
                <a16:creationId xmlns:a16="http://schemas.microsoft.com/office/drawing/2014/main" id="{C3508D60-889D-1C47-95E8-16188B0771D6}"/>
              </a:ext>
            </a:extLst>
          </p:cNvPr>
          <p:cNvSpPr txBox="1"/>
          <p:nvPr/>
        </p:nvSpPr>
        <p:spPr>
          <a:xfrm>
            <a:off x="1542880" y="3929004"/>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Autophagy</a:t>
            </a:r>
          </a:p>
        </p:txBody>
      </p:sp>
      <p:sp>
        <p:nvSpPr>
          <p:cNvPr id="14" name="TextBox 13">
            <a:extLst>
              <a:ext uri="{FF2B5EF4-FFF2-40B4-BE49-F238E27FC236}">
                <a16:creationId xmlns:a16="http://schemas.microsoft.com/office/drawing/2014/main" id="{04B59F62-9780-5542-90FF-5352878DD424}"/>
              </a:ext>
            </a:extLst>
          </p:cNvPr>
          <p:cNvSpPr txBox="1"/>
          <p:nvPr/>
        </p:nvSpPr>
        <p:spPr>
          <a:xfrm>
            <a:off x="1542880" y="3403487"/>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mRNA processing</a:t>
            </a:r>
          </a:p>
        </p:txBody>
      </p:sp>
      <p:sp>
        <p:nvSpPr>
          <p:cNvPr id="15" name="TextBox 14">
            <a:extLst>
              <a:ext uri="{FF2B5EF4-FFF2-40B4-BE49-F238E27FC236}">
                <a16:creationId xmlns:a16="http://schemas.microsoft.com/office/drawing/2014/main" id="{717F4ED1-1421-C748-990E-0EC720C0B66F}"/>
              </a:ext>
            </a:extLst>
          </p:cNvPr>
          <p:cNvSpPr txBox="1"/>
          <p:nvPr/>
        </p:nvSpPr>
        <p:spPr>
          <a:xfrm>
            <a:off x="1542880" y="2877969"/>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Symbiotic process</a:t>
            </a:r>
          </a:p>
        </p:txBody>
      </p:sp>
      <p:sp>
        <p:nvSpPr>
          <p:cNvPr id="16" name="TextBox 15">
            <a:extLst>
              <a:ext uri="{FF2B5EF4-FFF2-40B4-BE49-F238E27FC236}">
                <a16:creationId xmlns:a16="http://schemas.microsoft.com/office/drawing/2014/main" id="{3C2D203E-4E0C-584B-80A8-73565D4DD4F2}"/>
              </a:ext>
            </a:extLst>
          </p:cNvPr>
          <p:cNvSpPr txBox="1"/>
          <p:nvPr/>
        </p:nvSpPr>
        <p:spPr>
          <a:xfrm>
            <a:off x="1542880" y="2357709"/>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Cell cycle</a:t>
            </a:r>
          </a:p>
        </p:txBody>
      </p:sp>
      <p:sp>
        <p:nvSpPr>
          <p:cNvPr id="17" name="TextBox 16">
            <a:extLst>
              <a:ext uri="{FF2B5EF4-FFF2-40B4-BE49-F238E27FC236}">
                <a16:creationId xmlns:a16="http://schemas.microsoft.com/office/drawing/2014/main" id="{350EA5DC-F73E-D146-891C-E9299E57570A}"/>
              </a:ext>
            </a:extLst>
          </p:cNvPr>
          <p:cNvSpPr txBox="1"/>
          <p:nvPr/>
        </p:nvSpPr>
        <p:spPr>
          <a:xfrm>
            <a:off x="1542880" y="1837447"/>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Cell death</a:t>
            </a:r>
          </a:p>
        </p:txBody>
      </p:sp>
      <p:sp>
        <p:nvSpPr>
          <p:cNvPr id="18" name="TextBox 17">
            <a:extLst>
              <a:ext uri="{FF2B5EF4-FFF2-40B4-BE49-F238E27FC236}">
                <a16:creationId xmlns:a16="http://schemas.microsoft.com/office/drawing/2014/main" id="{DC50D8A3-3700-7049-8AD1-B5643AC34DC4}"/>
              </a:ext>
            </a:extLst>
          </p:cNvPr>
          <p:cNvSpPr txBox="1"/>
          <p:nvPr/>
        </p:nvSpPr>
        <p:spPr>
          <a:xfrm>
            <a:off x="1542880" y="1317185"/>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Cellular protein modification process</a:t>
            </a:r>
          </a:p>
        </p:txBody>
      </p:sp>
      <p:sp>
        <p:nvSpPr>
          <p:cNvPr id="19" name="TextBox 18">
            <a:extLst>
              <a:ext uri="{FF2B5EF4-FFF2-40B4-BE49-F238E27FC236}">
                <a16:creationId xmlns:a16="http://schemas.microsoft.com/office/drawing/2014/main" id="{65C17EA6-4C7A-3147-A98F-FFE22C3ECF8C}"/>
              </a:ext>
            </a:extLst>
          </p:cNvPr>
          <p:cNvSpPr txBox="1"/>
          <p:nvPr/>
        </p:nvSpPr>
        <p:spPr>
          <a:xfrm>
            <a:off x="1542880" y="786414"/>
            <a:ext cx="2813658"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Biosynthetic process</a:t>
            </a:r>
          </a:p>
        </p:txBody>
      </p:sp>
      <p:sp>
        <p:nvSpPr>
          <p:cNvPr id="20" name="TextBox 19">
            <a:extLst>
              <a:ext uri="{FF2B5EF4-FFF2-40B4-BE49-F238E27FC236}">
                <a16:creationId xmlns:a16="http://schemas.microsoft.com/office/drawing/2014/main" id="{BD464A76-C2CA-3E41-A192-532E5123279A}"/>
              </a:ext>
            </a:extLst>
          </p:cNvPr>
          <p:cNvSpPr txBox="1"/>
          <p:nvPr/>
        </p:nvSpPr>
        <p:spPr>
          <a:xfrm>
            <a:off x="880727" y="266153"/>
            <a:ext cx="3475811" cy="276999"/>
          </a:xfrm>
          <a:prstGeom prst="rect">
            <a:avLst/>
          </a:prstGeom>
          <a:solidFill>
            <a:schemeClr val="bg1"/>
          </a:solidFill>
        </p:spPr>
        <p:txBody>
          <a:bodyPr wrap="square" rtlCol="0">
            <a:spAutoFit/>
          </a:bodyPr>
          <a:lstStyle/>
          <a:p>
            <a:pPr algn="r"/>
            <a:r>
              <a:rPr lang="en-US" sz="1200" dirty="0">
                <a:latin typeface="Arial" panose="020B0604020202020204" pitchFamily="34" charset="0"/>
                <a:cs typeface="Arial" panose="020B0604020202020204" pitchFamily="34" charset="0"/>
              </a:rPr>
              <a:t>Cellular nitrogen compound metabolic process</a:t>
            </a:r>
          </a:p>
        </p:txBody>
      </p:sp>
      <p:sp>
        <p:nvSpPr>
          <p:cNvPr id="5" name="TextBox 4">
            <a:extLst>
              <a:ext uri="{FF2B5EF4-FFF2-40B4-BE49-F238E27FC236}">
                <a16:creationId xmlns:a16="http://schemas.microsoft.com/office/drawing/2014/main" id="{FCAD4D74-32BE-CE4A-9FD5-D49B49C8C385}"/>
              </a:ext>
            </a:extLst>
          </p:cNvPr>
          <p:cNvSpPr txBox="1"/>
          <p:nvPr/>
        </p:nvSpPr>
        <p:spPr>
          <a:xfrm rot="16200000">
            <a:off x="-349099" y="3166572"/>
            <a:ext cx="2553153" cy="276999"/>
          </a:xfrm>
          <a:prstGeom prst="rect">
            <a:avLst/>
          </a:prstGeom>
          <a:solidFill>
            <a:schemeClr val="bg1"/>
          </a:solidFill>
        </p:spPr>
        <p:txBody>
          <a:bodyPr wrap="square" rtlCol="0">
            <a:spAutoFit/>
          </a:bodyPr>
          <a:lstStyle/>
          <a:p>
            <a:pPr algn="ctr"/>
            <a:r>
              <a:rPr lang="en-US" sz="1200" b="1" dirty="0">
                <a:latin typeface="Arial" panose="020B0604020202020204" pitchFamily="34" charset="0"/>
                <a:cs typeface="Arial" panose="020B0604020202020204" pitchFamily="34" charset="0"/>
              </a:rPr>
              <a:t>GOslim Biological Process</a:t>
            </a:r>
          </a:p>
        </p:txBody>
      </p:sp>
      <p:pic>
        <p:nvPicPr>
          <p:cNvPr id="22" name="Picture 21">
            <a:extLst>
              <a:ext uri="{FF2B5EF4-FFF2-40B4-BE49-F238E27FC236}">
                <a16:creationId xmlns:a16="http://schemas.microsoft.com/office/drawing/2014/main" id="{54623E8D-1D1D-D347-B6BA-F6C94D185001}"/>
              </a:ext>
            </a:extLst>
          </p:cNvPr>
          <p:cNvPicPr>
            <a:picLocks noChangeAspect="1"/>
          </p:cNvPicPr>
          <p:nvPr/>
        </p:nvPicPr>
        <p:blipFill rotWithShape="1">
          <a:blip r:embed="rId2"/>
          <a:srcRect l="23696" b="3775"/>
          <a:stretch/>
        </p:blipFill>
        <p:spPr>
          <a:xfrm>
            <a:off x="4340775" y="0"/>
            <a:ext cx="5079762" cy="6505903"/>
          </a:xfrm>
          <a:prstGeom prst="rect">
            <a:avLst/>
          </a:prstGeom>
        </p:spPr>
      </p:pic>
      <p:sp>
        <p:nvSpPr>
          <p:cNvPr id="23" name="TextBox 22">
            <a:extLst>
              <a:ext uri="{FF2B5EF4-FFF2-40B4-BE49-F238E27FC236}">
                <a16:creationId xmlns:a16="http://schemas.microsoft.com/office/drawing/2014/main" id="{5AF256D1-AE91-D540-8CC3-D5294FD07BCB}"/>
              </a:ext>
            </a:extLst>
          </p:cNvPr>
          <p:cNvSpPr txBox="1"/>
          <p:nvPr/>
        </p:nvSpPr>
        <p:spPr>
          <a:xfrm>
            <a:off x="4361792" y="6451486"/>
            <a:ext cx="46245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1EF49339-AC68-174F-81C6-0E240E986863}"/>
              </a:ext>
            </a:extLst>
          </p:cNvPr>
          <p:cNvSpPr txBox="1"/>
          <p:nvPr/>
        </p:nvSpPr>
        <p:spPr>
          <a:xfrm>
            <a:off x="5628289" y="6451486"/>
            <a:ext cx="46245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300</a:t>
            </a:r>
          </a:p>
        </p:txBody>
      </p:sp>
      <p:sp>
        <p:nvSpPr>
          <p:cNvPr id="25" name="TextBox 24">
            <a:extLst>
              <a:ext uri="{FF2B5EF4-FFF2-40B4-BE49-F238E27FC236}">
                <a16:creationId xmlns:a16="http://schemas.microsoft.com/office/drawing/2014/main" id="{43EA9B36-AF67-7248-899E-BD8B60509BA7}"/>
              </a:ext>
            </a:extLst>
          </p:cNvPr>
          <p:cNvSpPr txBox="1"/>
          <p:nvPr/>
        </p:nvSpPr>
        <p:spPr>
          <a:xfrm>
            <a:off x="6894787" y="6451486"/>
            <a:ext cx="46245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600</a:t>
            </a:r>
          </a:p>
        </p:txBody>
      </p:sp>
      <p:sp>
        <p:nvSpPr>
          <p:cNvPr id="26" name="TextBox 25">
            <a:extLst>
              <a:ext uri="{FF2B5EF4-FFF2-40B4-BE49-F238E27FC236}">
                <a16:creationId xmlns:a16="http://schemas.microsoft.com/office/drawing/2014/main" id="{E77C109B-048D-9F41-8662-E769927B2112}"/>
              </a:ext>
            </a:extLst>
          </p:cNvPr>
          <p:cNvSpPr txBox="1"/>
          <p:nvPr/>
        </p:nvSpPr>
        <p:spPr>
          <a:xfrm>
            <a:off x="8182304" y="6451486"/>
            <a:ext cx="462455"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900</a:t>
            </a:r>
          </a:p>
        </p:txBody>
      </p:sp>
    </p:spTree>
    <p:extLst>
      <p:ext uri="{BB962C8B-B14F-4D97-AF65-F5344CB8AC3E}">
        <p14:creationId xmlns:p14="http://schemas.microsoft.com/office/powerpoint/2010/main" val="2699670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A2D764-CF8D-7A44-A569-66630A73F91A}"/>
              </a:ext>
            </a:extLst>
          </p:cNvPr>
          <p:cNvPicPr>
            <a:picLocks noChangeAspect="1"/>
          </p:cNvPicPr>
          <p:nvPr/>
        </p:nvPicPr>
        <p:blipFill rotWithShape="1">
          <a:blip r:embed="rId2"/>
          <a:srcRect l="11933" r="31863"/>
          <a:stretch/>
        </p:blipFill>
        <p:spPr>
          <a:xfrm>
            <a:off x="6264165" y="0"/>
            <a:ext cx="5927835" cy="6858000"/>
          </a:xfrm>
          <a:prstGeom prst="rect">
            <a:avLst/>
          </a:prstGeom>
        </p:spPr>
      </p:pic>
      <p:pic>
        <p:nvPicPr>
          <p:cNvPr id="8" name="Picture 7">
            <a:extLst>
              <a:ext uri="{FF2B5EF4-FFF2-40B4-BE49-F238E27FC236}">
                <a16:creationId xmlns:a16="http://schemas.microsoft.com/office/drawing/2014/main" id="{ABFF4C65-CDCA-B14A-8446-9299041AE88F}"/>
              </a:ext>
            </a:extLst>
          </p:cNvPr>
          <p:cNvPicPr>
            <a:picLocks noChangeAspect="1"/>
          </p:cNvPicPr>
          <p:nvPr/>
        </p:nvPicPr>
        <p:blipFill>
          <a:blip r:embed="rId3"/>
          <a:stretch>
            <a:fillRect/>
          </a:stretch>
        </p:blipFill>
        <p:spPr>
          <a:xfrm>
            <a:off x="675102" y="0"/>
            <a:ext cx="5315639" cy="6858000"/>
          </a:xfrm>
          <a:prstGeom prst="rect">
            <a:avLst/>
          </a:prstGeom>
        </p:spPr>
      </p:pic>
    </p:spTree>
    <p:extLst>
      <p:ext uri="{BB962C8B-B14F-4D97-AF65-F5344CB8AC3E}">
        <p14:creationId xmlns:p14="http://schemas.microsoft.com/office/powerpoint/2010/main" val="1428295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ED0BB-4EC3-8E4B-A9ED-97AABAB82823}"/>
              </a:ext>
            </a:extLst>
          </p:cNvPr>
          <p:cNvPicPr>
            <a:picLocks noChangeAspect="1"/>
          </p:cNvPicPr>
          <p:nvPr/>
        </p:nvPicPr>
        <p:blipFill rotWithShape="1">
          <a:blip r:embed="rId2"/>
          <a:srcRect l="27768"/>
          <a:stretch/>
        </p:blipFill>
        <p:spPr>
          <a:xfrm>
            <a:off x="504953" y="26574"/>
            <a:ext cx="6503314" cy="6831426"/>
          </a:xfrm>
          <a:prstGeom prst="rect">
            <a:avLst/>
          </a:prstGeom>
        </p:spPr>
      </p:pic>
      <p:sp>
        <p:nvSpPr>
          <p:cNvPr id="4" name="Rectangle 3">
            <a:extLst>
              <a:ext uri="{FF2B5EF4-FFF2-40B4-BE49-F238E27FC236}">
                <a16:creationId xmlns:a16="http://schemas.microsoft.com/office/drawing/2014/main" id="{8ECC5D66-94A4-B84F-BA47-91B11B210A60}"/>
              </a:ext>
            </a:extLst>
          </p:cNvPr>
          <p:cNvSpPr/>
          <p:nvPr/>
        </p:nvSpPr>
        <p:spPr>
          <a:xfrm>
            <a:off x="251487" y="152401"/>
            <a:ext cx="293077" cy="3839428"/>
          </a:xfrm>
          <a:prstGeom prst="rect">
            <a:avLst/>
          </a:prstGeom>
          <a:solidFill>
            <a:srgbClr val="006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E90A87A-1CDA-6747-8067-956B50F43940}"/>
              </a:ext>
            </a:extLst>
          </p:cNvPr>
          <p:cNvSpPr/>
          <p:nvPr/>
        </p:nvSpPr>
        <p:spPr>
          <a:xfrm>
            <a:off x="251487" y="3993060"/>
            <a:ext cx="293077" cy="2370261"/>
          </a:xfrm>
          <a:prstGeom prst="rect">
            <a:avLst/>
          </a:prstGeom>
          <a:solidFill>
            <a:srgbClr val="D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74F2DB-2467-F44A-8B83-2869BECF73A3}"/>
              </a:ext>
            </a:extLst>
          </p:cNvPr>
          <p:cNvPicPr>
            <a:picLocks noChangeAspect="1"/>
          </p:cNvPicPr>
          <p:nvPr/>
        </p:nvPicPr>
        <p:blipFill>
          <a:blip r:embed="rId2"/>
          <a:stretch>
            <a:fillRect/>
          </a:stretch>
        </p:blipFill>
        <p:spPr>
          <a:xfrm>
            <a:off x="15928895" y="26574"/>
            <a:ext cx="9003323" cy="6831426"/>
          </a:xfrm>
          <a:prstGeom prst="rect">
            <a:avLst/>
          </a:prstGeom>
        </p:spPr>
      </p:pic>
      <p:pic>
        <p:nvPicPr>
          <p:cNvPr id="9" name="Picture 8">
            <a:extLst>
              <a:ext uri="{FF2B5EF4-FFF2-40B4-BE49-F238E27FC236}">
                <a16:creationId xmlns:a16="http://schemas.microsoft.com/office/drawing/2014/main" id="{6DE86788-651D-A14E-9E6D-69B1963518EA}"/>
              </a:ext>
            </a:extLst>
          </p:cNvPr>
          <p:cNvPicPr>
            <a:picLocks noChangeAspect="1"/>
          </p:cNvPicPr>
          <p:nvPr/>
        </p:nvPicPr>
        <p:blipFill rotWithShape="1">
          <a:blip r:embed="rId3"/>
          <a:srcRect l="33479" r="33586"/>
          <a:stretch/>
        </p:blipFill>
        <p:spPr>
          <a:xfrm>
            <a:off x="6865848" y="-49239"/>
            <a:ext cx="5124306" cy="5658679"/>
          </a:xfrm>
          <a:prstGeom prst="rect">
            <a:avLst/>
          </a:prstGeom>
        </p:spPr>
      </p:pic>
      <p:pic>
        <p:nvPicPr>
          <p:cNvPr id="11" name="Picture 10">
            <a:extLst>
              <a:ext uri="{FF2B5EF4-FFF2-40B4-BE49-F238E27FC236}">
                <a16:creationId xmlns:a16="http://schemas.microsoft.com/office/drawing/2014/main" id="{23DC0DF5-3989-2749-8E84-489BF71280DB}"/>
              </a:ext>
            </a:extLst>
          </p:cNvPr>
          <p:cNvPicPr>
            <a:picLocks noChangeAspect="1"/>
          </p:cNvPicPr>
          <p:nvPr/>
        </p:nvPicPr>
        <p:blipFill rotWithShape="1">
          <a:blip r:embed="rId4"/>
          <a:srcRect l="25652" r="28587"/>
          <a:stretch/>
        </p:blipFill>
        <p:spPr>
          <a:xfrm>
            <a:off x="7089913" y="5128591"/>
            <a:ext cx="2175991" cy="1729409"/>
          </a:xfrm>
          <a:prstGeom prst="rect">
            <a:avLst/>
          </a:prstGeom>
        </p:spPr>
      </p:pic>
    </p:spTree>
    <p:extLst>
      <p:ext uri="{BB962C8B-B14F-4D97-AF65-F5344CB8AC3E}">
        <p14:creationId xmlns:p14="http://schemas.microsoft.com/office/powerpoint/2010/main" val="3051736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5450DC-67E8-AD4D-961E-8A0023EC2D1C}"/>
              </a:ext>
            </a:extLst>
          </p:cNvPr>
          <p:cNvPicPr>
            <a:picLocks noChangeAspect="1"/>
          </p:cNvPicPr>
          <p:nvPr/>
        </p:nvPicPr>
        <p:blipFill rotWithShape="1">
          <a:blip r:embed="rId2"/>
          <a:srcRect l="-92" t="25782" r="18063" b="71240"/>
          <a:stretch/>
        </p:blipFill>
        <p:spPr>
          <a:xfrm>
            <a:off x="186029" y="1845032"/>
            <a:ext cx="9678103" cy="194783"/>
          </a:xfrm>
          <a:prstGeom prst="rect">
            <a:avLst/>
          </a:prstGeom>
        </p:spPr>
      </p:pic>
      <p:pic>
        <p:nvPicPr>
          <p:cNvPr id="3" name="Picture 2">
            <a:extLst>
              <a:ext uri="{FF2B5EF4-FFF2-40B4-BE49-F238E27FC236}">
                <a16:creationId xmlns:a16="http://schemas.microsoft.com/office/drawing/2014/main" id="{DD9965F7-2755-A042-9771-85D1925F3D38}"/>
              </a:ext>
            </a:extLst>
          </p:cNvPr>
          <p:cNvPicPr>
            <a:picLocks noChangeAspect="1"/>
          </p:cNvPicPr>
          <p:nvPr/>
        </p:nvPicPr>
        <p:blipFill rotWithShape="1">
          <a:blip r:embed="rId2"/>
          <a:srcRect l="-92" t="19446" r="18063" b="77397"/>
          <a:stretch/>
        </p:blipFill>
        <p:spPr>
          <a:xfrm>
            <a:off x="190945" y="1630329"/>
            <a:ext cx="9678103" cy="206477"/>
          </a:xfrm>
          <a:prstGeom prst="rect">
            <a:avLst/>
          </a:prstGeom>
        </p:spPr>
      </p:pic>
      <p:pic>
        <p:nvPicPr>
          <p:cNvPr id="4" name="Picture 3">
            <a:extLst>
              <a:ext uri="{FF2B5EF4-FFF2-40B4-BE49-F238E27FC236}">
                <a16:creationId xmlns:a16="http://schemas.microsoft.com/office/drawing/2014/main" id="{62CD61B2-6FD6-C442-9B18-E12150556636}"/>
              </a:ext>
            </a:extLst>
          </p:cNvPr>
          <p:cNvPicPr>
            <a:picLocks noChangeAspect="1"/>
          </p:cNvPicPr>
          <p:nvPr/>
        </p:nvPicPr>
        <p:blipFill rotWithShape="1">
          <a:blip r:embed="rId2"/>
          <a:srcRect l="-92" t="86353" r="18063" b="852"/>
          <a:stretch/>
        </p:blipFill>
        <p:spPr>
          <a:xfrm>
            <a:off x="183446" y="2045001"/>
            <a:ext cx="9678103" cy="836909"/>
          </a:xfrm>
          <a:prstGeom prst="rect">
            <a:avLst/>
          </a:prstGeom>
        </p:spPr>
      </p:pic>
      <p:pic>
        <p:nvPicPr>
          <p:cNvPr id="5" name="Picture 4">
            <a:extLst>
              <a:ext uri="{FF2B5EF4-FFF2-40B4-BE49-F238E27FC236}">
                <a16:creationId xmlns:a16="http://schemas.microsoft.com/office/drawing/2014/main" id="{D5141B32-03D3-8B45-9011-4CD521F7696A}"/>
              </a:ext>
            </a:extLst>
          </p:cNvPr>
          <p:cNvPicPr>
            <a:picLocks noChangeAspect="1"/>
          </p:cNvPicPr>
          <p:nvPr/>
        </p:nvPicPr>
        <p:blipFill>
          <a:blip r:embed="rId3"/>
          <a:stretch>
            <a:fillRect/>
          </a:stretch>
        </p:blipFill>
        <p:spPr>
          <a:xfrm>
            <a:off x="1250950" y="2800350"/>
            <a:ext cx="9690100" cy="1257300"/>
          </a:xfrm>
          <a:prstGeom prst="rect">
            <a:avLst/>
          </a:prstGeom>
        </p:spPr>
      </p:pic>
      <p:pic>
        <p:nvPicPr>
          <p:cNvPr id="7" name="Picture 6">
            <a:extLst>
              <a:ext uri="{FF2B5EF4-FFF2-40B4-BE49-F238E27FC236}">
                <a16:creationId xmlns:a16="http://schemas.microsoft.com/office/drawing/2014/main" id="{DA2E9540-FB57-9A4D-90F8-5C25CC240682}"/>
              </a:ext>
            </a:extLst>
          </p:cNvPr>
          <p:cNvPicPr>
            <a:picLocks noChangeAspect="1"/>
          </p:cNvPicPr>
          <p:nvPr/>
        </p:nvPicPr>
        <p:blipFill>
          <a:blip r:embed="rId4"/>
          <a:stretch>
            <a:fillRect/>
          </a:stretch>
        </p:blipFill>
        <p:spPr>
          <a:xfrm>
            <a:off x="0" y="11159"/>
            <a:ext cx="12192000" cy="6835682"/>
          </a:xfrm>
          <a:prstGeom prst="rect">
            <a:avLst/>
          </a:prstGeom>
        </p:spPr>
      </p:pic>
    </p:spTree>
    <p:extLst>
      <p:ext uri="{BB962C8B-B14F-4D97-AF65-F5344CB8AC3E}">
        <p14:creationId xmlns:p14="http://schemas.microsoft.com/office/powerpoint/2010/main" val="396847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DCC90-403C-A54F-AEE1-8128E84D8813}"/>
              </a:ext>
            </a:extLst>
          </p:cNvPr>
          <p:cNvPicPr>
            <a:picLocks noChangeAspect="1"/>
          </p:cNvPicPr>
          <p:nvPr/>
        </p:nvPicPr>
        <p:blipFill>
          <a:blip r:embed="rId2"/>
          <a:stretch>
            <a:fillRect/>
          </a:stretch>
        </p:blipFill>
        <p:spPr>
          <a:xfrm>
            <a:off x="366610" y="-216976"/>
            <a:ext cx="11117815" cy="6858000"/>
          </a:xfrm>
          <a:prstGeom prst="rect">
            <a:avLst/>
          </a:prstGeom>
        </p:spPr>
      </p:pic>
      <p:sp>
        <p:nvSpPr>
          <p:cNvPr id="4" name="Rectangle 3">
            <a:extLst>
              <a:ext uri="{FF2B5EF4-FFF2-40B4-BE49-F238E27FC236}">
                <a16:creationId xmlns:a16="http://schemas.microsoft.com/office/drawing/2014/main" id="{15C2FA72-6BD3-9846-A391-456F4E429A94}"/>
              </a:ext>
            </a:extLst>
          </p:cNvPr>
          <p:cNvSpPr/>
          <p:nvPr/>
        </p:nvSpPr>
        <p:spPr>
          <a:xfrm>
            <a:off x="4577488" y="235273"/>
            <a:ext cx="219237" cy="542925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322BA5A-818F-C64F-A130-193C7C2900D9}"/>
              </a:ext>
            </a:extLst>
          </p:cNvPr>
          <p:cNvSpPr/>
          <p:nvPr/>
        </p:nvSpPr>
        <p:spPr>
          <a:xfrm>
            <a:off x="9139157" y="201694"/>
            <a:ext cx="834002" cy="542925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67FB17D-CAEA-BC4D-87F5-1F8D1DCED1BB}"/>
              </a:ext>
            </a:extLst>
          </p:cNvPr>
          <p:cNvSpPr/>
          <p:nvPr/>
        </p:nvSpPr>
        <p:spPr>
          <a:xfrm>
            <a:off x="11631800" y="183611"/>
            <a:ext cx="219237" cy="542925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102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EC6F89-EA28-DF49-BDAA-3C3613939CF6}"/>
              </a:ext>
            </a:extLst>
          </p:cNvPr>
          <p:cNvPicPr>
            <a:picLocks noChangeAspect="1"/>
          </p:cNvPicPr>
          <p:nvPr/>
        </p:nvPicPr>
        <p:blipFill rotWithShape="1">
          <a:blip r:embed="rId2"/>
          <a:srcRect l="92219"/>
          <a:stretch/>
        </p:blipFill>
        <p:spPr>
          <a:xfrm>
            <a:off x="7537270" y="0"/>
            <a:ext cx="499170" cy="6858000"/>
          </a:xfrm>
          <a:prstGeom prst="rect">
            <a:avLst/>
          </a:prstGeom>
        </p:spPr>
      </p:pic>
      <p:pic>
        <p:nvPicPr>
          <p:cNvPr id="5" name="Picture 4">
            <a:extLst>
              <a:ext uri="{FF2B5EF4-FFF2-40B4-BE49-F238E27FC236}">
                <a16:creationId xmlns:a16="http://schemas.microsoft.com/office/drawing/2014/main" id="{C2D0540B-BA9F-0642-92A8-3D91260288E6}"/>
              </a:ext>
            </a:extLst>
          </p:cNvPr>
          <p:cNvPicPr>
            <a:picLocks noChangeAspect="1"/>
          </p:cNvPicPr>
          <p:nvPr/>
        </p:nvPicPr>
        <p:blipFill rotWithShape="1">
          <a:blip r:embed="rId2"/>
          <a:srcRect l="9614" r="69006"/>
          <a:stretch/>
        </p:blipFill>
        <p:spPr>
          <a:xfrm>
            <a:off x="1250302" y="0"/>
            <a:ext cx="1371600" cy="6858000"/>
          </a:xfrm>
          <a:prstGeom prst="rect">
            <a:avLst/>
          </a:prstGeom>
        </p:spPr>
      </p:pic>
      <p:pic>
        <p:nvPicPr>
          <p:cNvPr id="6" name="Picture 5">
            <a:extLst>
              <a:ext uri="{FF2B5EF4-FFF2-40B4-BE49-F238E27FC236}">
                <a16:creationId xmlns:a16="http://schemas.microsoft.com/office/drawing/2014/main" id="{DA93E5BF-A894-524E-9E73-FD0DD7B1661B}"/>
              </a:ext>
            </a:extLst>
          </p:cNvPr>
          <p:cNvPicPr>
            <a:picLocks noChangeAspect="1"/>
          </p:cNvPicPr>
          <p:nvPr/>
        </p:nvPicPr>
        <p:blipFill rotWithShape="1">
          <a:blip r:embed="rId2"/>
          <a:srcRect l="30850" r="51987"/>
          <a:stretch/>
        </p:blipFill>
        <p:spPr>
          <a:xfrm>
            <a:off x="2862632" y="0"/>
            <a:ext cx="1101014" cy="6858000"/>
          </a:xfrm>
          <a:prstGeom prst="rect">
            <a:avLst/>
          </a:prstGeom>
        </p:spPr>
      </p:pic>
      <p:pic>
        <p:nvPicPr>
          <p:cNvPr id="7" name="Picture 6">
            <a:extLst>
              <a:ext uri="{FF2B5EF4-FFF2-40B4-BE49-F238E27FC236}">
                <a16:creationId xmlns:a16="http://schemas.microsoft.com/office/drawing/2014/main" id="{2D717F2B-C1B1-8C4E-A657-9CFF8BCD9643}"/>
              </a:ext>
            </a:extLst>
          </p:cNvPr>
          <p:cNvPicPr>
            <a:picLocks noChangeAspect="1"/>
          </p:cNvPicPr>
          <p:nvPr/>
        </p:nvPicPr>
        <p:blipFill rotWithShape="1">
          <a:blip r:embed="rId2"/>
          <a:srcRect l="47867" r="30897"/>
          <a:stretch/>
        </p:blipFill>
        <p:spPr>
          <a:xfrm>
            <a:off x="4458166" y="0"/>
            <a:ext cx="1362271" cy="6858000"/>
          </a:xfrm>
          <a:prstGeom prst="rect">
            <a:avLst/>
          </a:prstGeom>
        </p:spPr>
      </p:pic>
      <p:pic>
        <p:nvPicPr>
          <p:cNvPr id="8" name="Picture 7">
            <a:extLst>
              <a:ext uri="{FF2B5EF4-FFF2-40B4-BE49-F238E27FC236}">
                <a16:creationId xmlns:a16="http://schemas.microsoft.com/office/drawing/2014/main" id="{855976A7-B1B9-2E4A-8B13-8859E8C6B6DD}"/>
              </a:ext>
            </a:extLst>
          </p:cNvPr>
          <p:cNvPicPr>
            <a:picLocks noChangeAspect="1"/>
          </p:cNvPicPr>
          <p:nvPr/>
        </p:nvPicPr>
        <p:blipFill rotWithShape="1">
          <a:blip r:embed="rId2"/>
          <a:srcRect l="69248" r="9226"/>
          <a:stretch/>
        </p:blipFill>
        <p:spPr>
          <a:xfrm>
            <a:off x="5960397" y="0"/>
            <a:ext cx="1380930" cy="6858000"/>
          </a:xfrm>
          <a:prstGeom prst="rect">
            <a:avLst/>
          </a:prstGeom>
        </p:spPr>
      </p:pic>
      <p:sp>
        <p:nvSpPr>
          <p:cNvPr id="12" name="Rectangle 11">
            <a:extLst>
              <a:ext uri="{FF2B5EF4-FFF2-40B4-BE49-F238E27FC236}">
                <a16:creationId xmlns:a16="http://schemas.microsoft.com/office/drawing/2014/main" id="{3D0FF8BD-9ED0-CF42-8AF5-5A5891B92C4F}"/>
              </a:ext>
            </a:extLst>
          </p:cNvPr>
          <p:cNvSpPr/>
          <p:nvPr/>
        </p:nvSpPr>
        <p:spPr>
          <a:xfrm>
            <a:off x="561703" y="6348549"/>
            <a:ext cx="6740434" cy="718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C5B0603-DBAC-C547-9B8B-5B0BD2B5C339}"/>
              </a:ext>
            </a:extLst>
          </p:cNvPr>
          <p:cNvSpPr txBox="1"/>
          <p:nvPr/>
        </p:nvSpPr>
        <p:spPr>
          <a:xfrm>
            <a:off x="1289455" y="6512235"/>
            <a:ext cx="2807179" cy="338554"/>
          </a:xfrm>
          <a:prstGeom prst="rect">
            <a:avLst/>
          </a:prstGeom>
          <a:noFill/>
        </p:spPr>
        <p:txBody>
          <a:bodyPr wrap="none" rtlCol="0">
            <a:spAutoFit/>
          </a:bodyPr>
          <a:lstStyle/>
          <a:p>
            <a:r>
              <a:rPr lang="en-US" sz="1600" dirty="0"/>
              <a:t>Livers with inadequate function</a:t>
            </a:r>
          </a:p>
        </p:txBody>
      </p:sp>
      <p:sp>
        <p:nvSpPr>
          <p:cNvPr id="10" name="TextBox 9">
            <a:extLst>
              <a:ext uri="{FF2B5EF4-FFF2-40B4-BE49-F238E27FC236}">
                <a16:creationId xmlns:a16="http://schemas.microsoft.com/office/drawing/2014/main" id="{08CF3F3A-3AC6-B04B-B161-431C5015DF84}"/>
              </a:ext>
            </a:extLst>
          </p:cNvPr>
          <p:cNvSpPr txBox="1"/>
          <p:nvPr/>
        </p:nvSpPr>
        <p:spPr>
          <a:xfrm>
            <a:off x="1350460" y="6270172"/>
            <a:ext cx="1149802" cy="307777"/>
          </a:xfrm>
          <a:prstGeom prst="rect">
            <a:avLst/>
          </a:prstGeom>
          <a:noFill/>
        </p:spPr>
        <p:txBody>
          <a:bodyPr wrap="none" rtlCol="0">
            <a:spAutoFit/>
          </a:bodyPr>
          <a:lstStyle/>
          <a:p>
            <a:r>
              <a:rPr lang="en-US" sz="1400" dirty="0"/>
              <a:t>3 Hours NMP</a:t>
            </a:r>
          </a:p>
        </p:txBody>
      </p:sp>
      <p:sp>
        <p:nvSpPr>
          <p:cNvPr id="11" name="TextBox 10">
            <a:extLst>
              <a:ext uri="{FF2B5EF4-FFF2-40B4-BE49-F238E27FC236}">
                <a16:creationId xmlns:a16="http://schemas.microsoft.com/office/drawing/2014/main" id="{CA44F8B2-4969-5C41-91BF-46D9E3776780}"/>
              </a:ext>
            </a:extLst>
          </p:cNvPr>
          <p:cNvSpPr txBox="1"/>
          <p:nvPr/>
        </p:nvSpPr>
        <p:spPr>
          <a:xfrm>
            <a:off x="2838232" y="6278880"/>
            <a:ext cx="1149802" cy="307777"/>
          </a:xfrm>
          <a:prstGeom prst="rect">
            <a:avLst/>
          </a:prstGeom>
          <a:noFill/>
        </p:spPr>
        <p:txBody>
          <a:bodyPr wrap="none" rtlCol="0">
            <a:spAutoFit/>
          </a:bodyPr>
          <a:lstStyle/>
          <a:p>
            <a:r>
              <a:rPr lang="en-US" sz="1400" dirty="0"/>
              <a:t>6 Hours NMP</a:t>
            </a:r>
          </a:p>
        </p:txBody>
      </p:sp>
      <p:sp>
        <p:nvSpPr>
          <p:cNvPr id="15" name="TextBox 14">
            <a:extLst>
              <a:ext uri="{FF2B5EF4-FFF2-40B4-BE49-F238E27FC236}">
                <a16:creationId xmlns:a16="http://schemas.microsoft.com/office/drawing/2014/main" id="{46788394-07A0-9A42-B325-A1E4010934B1}"/>
              </a:ext>
            </a:extLst>
          </p:cNvPr>
          <p:cNvSpPr txBox="1"/>
          <p:nvPr/>
        </p:nvSpPr>
        <p:spPr>
          <a:xfrm>
            <a:off x="4565362" y="6519446"/>
            <a:ext cx="2653290" cy="338554"/>
          </a:xfrm>
          <a:prstGeom prst="rect">
            <a:avLst/>
          </a:prstGeom>
          <a:noFill/>
        </p:spPr>
        <p:txBody>
          <a:bodyPr wrap="none" rtlCol="0">
            <a:spAutoFit/>
          </a:bodyPr>
          <a:lstStyle/>
          <a:p>
            <a:r>
              <a:rPr lang="en-US" sz="1600" dirty="0"/>
              <a:t>Livers with adequate function</a:t>
            </a:r>
          </a:p>
        </p:txBody>
      </p:sp>
      <p:sp>
        <p:nvSpPr>
          <p:cNvPr id="16" name="TextBox 15">
            <a:extLst>
              <a:ext uri="{FF2B5EF4-FFF2-40B4-BE49-F238E27FC236}">
                <a16:creationId xmlns:a16="http://schemas.microsoft.com/office/drawing/2014/main" id="{313D0237-F495-784C-A493-48220C749992}"/>
              </a:ext>
            </a:extLst>
          </p:cNvPr>
          <p:cNvSpPr txBox="1"/>
          <p:nvPr/>
        </p:nvSpPr>
        <p:spPr>
          <a:xfrm>
            <a:off x="4569806" y="6270172"/>
            <a:ext cx="1149802" cy="307777"/>
          </a:xfrm>
          <a:prstGeom prst="rect">
            <a:avLst/>
          </a:prstGeom>
          <a:noFill/>
        </p:spPr>
        <p:txBody>
          <a:bodyPr wrap="none" rtlCol="0">
            <a:spAutoFit/>
          </a:bodyPr>
          <a:lstStyle/>
          <a:p>
            <a:r>
              <a:rPr lang="en-US" sz="1400" dirty="0"/>
              <a:t>3 Hours NMP</a:t>
            </a:r>
          </a:p>
        </p:txBody>
      </p:sp>
      <p:sp>
        <p:nvSpPr>
          <p:cNvPr id="17" name="TextBox 16">
            <a:extLst>
              <a:ext uri="{FF2B5EF4-FFF2-40B4-BE49-F238E27FC236}">
                <a16:creationId xmlns:a16="http://schemas.microsoft.com/office/drawing/2014/main" id="{D7C120DC-A320-0944-B76D-8BE07CF0A461}"/>
              </a:ext>
            </a:extLst>
          </p:cNvPr>
          <p:cNvSpPr txBox="1"/>
          <p:nvPr/>
        </p:nvSpPr>
        <p:spPr>
          <a:xfrm>
            <a:off x="6079261" y="6278880"/>
            <a:ext cx="1149802" cy="307777"/>
          </a:xfrm>
          <a:prstGeom prst="rect">
            <a:avLst/>
          </a:prstGeom>
          <a:noFill/>
        </p:spPr>
        <p:txBody>
          <a:bodyPr wrap="none" rtlCol="0">
            <a:spAutoFit/>
          </a:bodyPr>
          <a:lstStyle/>
          <a:p>
            <a:r>
              <a:rPr lang="en-US" sz="1400" dirty="0"/>
              <a:t>6 Hours NMP</a:t>
            </a:r>
          </a:p>
        </p:txBody>
      </p:sp>
      <p:sp>
        <p:nvSpPr>
          <p:cNvPr id="18" name="Rectangle 17">
            <a:extLst>
              <a:ext uri="{FF2B5EF4-FFF2-40B4-BE49-F238E27FC236}">
                <a16:creationId xmlns:a16="http://schemas.microsoft.com/office/drawing/2014/main" id="{23E33633-7141-134D-B43B-FC84D5226567}"/>
              </a:ext>
            </a:extLst>
          </p:cNvPr>
          <p:cNvSpPr/>
          <p:nvPr/>
        </p:nvSpPr>
        <p:spPr>
          <a:xfrm>
            <a:off x="1149531" y="1"/>
            <a:ext cx="2903995"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FCAA5E0-3341-AE4A-B6DF-EAB0470D38C8}"/>
              </a:ext>
            </a:extLst>
          </p:cNvPr>
          <p:cNvSpPr/>
          <p:nvPr/>
        </p:nvSpPr>
        <p:spPr>
          <a:xfrm>
            <a:off x="4371702" y="0"/>
            <a:ext cx="3074127"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461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715B417-1457-6646-813A-BBF805D13B36}"/>
              </a:ext>
            </a:extLst>
          </p:cNvPr>
          <p:cNvSpPr/>
          <p:nvPr/>
        </p:nvSpPr>
        <p:spPr>
          <a:xfrm>
            <a:off x="1250302" y="-4551710"/>
            <a:ext cx="6207304" cy="4551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A4F0C4C-F859-1B45-B30D-5260EE0A1EBE}"/>
              </a:ext>
            </a:extLst>
          </p:cNvPr>
          <p:cNvPicPr>
            <a:picLocks/>
          </p:cNvPicPr>
          <p:nvPr/>
        </p:nvPicPr>
        <p:blipFill rotWithShape="1">
          <a:blip r:embed="rId2"/>
          <a:srcRect l="154" r="5945" b="11056"/>
          <a:stretch/>
        </p:blipFill>
        <p:spPr>
          <a:xfrm flipV="1">
            <a:off x="1783080" y="-4013115"/>
            <a:ext cx="5660416" cy="3428711"/>
          </a:xfrm>
          <a:prstGeom prst="rect">
            <a:avLst/>
          </a:prstGeom>
        </p:spPr>
      </p:pic>
      <p:pic>
        <p:nvPicPr>
          <p:cNvPr id="2" name="Picture 1">
            <a:extLst>
              <a:ext uri="{FF2B5EF4-FFF2-40B4-BE49-F238E27FC236}">
                <a16:creationId xmlns:a16="http://schemas.microsoft.com/office/drawing/2014/main" id="{284AD7D6-CDF1-854D-8222-6594601F2755}"/>
              </a:ext>
            </a:extLst>
          </p:cNvPr>
          <p:cNvPicPr>
            <a:picLocks noChangeAspect="1"/>
          </p:cNvPicPr>
          <p:nvPr/>
        </p:nvPicPr>
        <p:blipFill rotWithShape="1">
          <a:blip r:embed="rId3"/>
          <a:srcRect l="9554" r="-5"/>
          <a:stretch/>
        </p:blipFill>
        <p:spPr>
          <a:xfrm>
            <a:off x="2233748" y="0"/>
            <a:ext cx="5802691" cy="6858000"/>
          </a:xfrm>
          <a:prstGeom prst="rect">
            <a:avLst/>
          </a:prstGeom>
        </p:spPr>
      </p:pic>
      <p:sp>
        <p:nvSpPr>
          <p:cNvPr id="8" name="Rectangle 7">
            <a:extLst>
              <a:ext uri="{FF2B5EF4-FFF2-40B4-BE49-F238E27FC236}">
                <a16:creationId xmlns:a16="http://schemas.microsoft.com/office/drawing/2014/main" id="{25568605-6A5E-7642-832F-0A42C91ED571}"/>
              </a:ext>
            </a:extLst>
          </p:cNvPr>
          <p:cNvSpPr/>
          <p:nvPr/>
        </p:nvSpPr>
        <p:spPr>
          <a:xfrm>
            <a:off x="2159726" y="6344195"/>
            <a:ext cx="5325291" cy="51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5774C55-F3BC-5F42-906E-1F0AA6AAB682}"/>
              </a:ext>
            </a:extLst>
          </p:cNvPr>
          <p:cNvSpPr txBox="1"/>
          <p:nvPr/>
        </p:nvSpPr>
        <p:spPr>
          <a:xfrm>
            <a:off x="2468881" y="6257109"/>
            <a:ext cx="908454" cy="369332"/>
          </a:xfrm>
          <a:prstGeom prst="rect">
            <a:avLst/>
          </a:prstGeom>
          <a:noFill/>
        </p:spPr>
        <p:txBody>
          <a:bodyPr wrap="none" rtlCol="0">
            <a:spAutoFit/>
          </a:bodyPr>
          <a:lstStyle/>
          <a:p>
            <a:r>
              <a:rPr lang="en-US" dirty="0"/>
              <a:t>3 Hours</a:t>
            </a:r>
          </a:p>
        </p:txBody>
      </p:sp>
      <p:sp>
        <p:nvSpPr>
          <p:cNvPr id="9" name="TextBox 8">
            <a:extLst>
              <a:ext uri="{FF2B5EF4-FFF2-40B4-BE49-F238E27FC236}">
                <a16:creationId xmlns:a16="http://schemas.microsoft.com/office/drawing/2014/main" id="{C3B34C52-DD27-0F4D-82F4-B7387E05519F}"/>
              </a:ext>
            </a:extLst>
          </p:cNvPr>
          <p:cNvSpPr txBox="1"/>
          <p:nvPr/>
        </p:nvSpPr>
        <p:spPr>
          <a:xfrm>
            <a:off x="3692436" y="6279662"/>
            <a:ext cx="908454" cy="369332"/>
          </a:xfrm>
          <a:prstGeom prst="rect">
            <a:avLst/>
          </a:prstGeom>
          <a:noFill/>
        </p:spPr>
        <p:txBody>
          <a:bodyPr wrap="none" rtlCol="0">
            <a:spAutoFit/>
          </a:bodyPr>
          <a:lstStyle/>
          <a:p>
            <a:r>
              <a:rPr lang="en-US" dirty="0"/>
              <a:t>6 Hours</a:t>
            </a:r>
          </a:p>
        </p:txBody>
      </p:sp>
      <p:sp>
        <p:nvSpPr>
          <p:cNvPr id="10" name="TextBox 9">
            <a:extLst>
              <a:ext uri="{FF2B5EF4-FFF2-40B4-BE49-F238E27FC236}">
                <a16:creationId xmlns:a16="http://schemas.microsoft.com/office/drawing/2014/main" id="{B3D51438-CA20-2E4B-A94B-468485ECB243}"/>
              </a:ext>
            </a:extLst>
          </p:cNvPr>
          <p:cNvSpPr txBox="1"/>
          <p:nvPr/>
        </p:nvSpPr>
        <p:spPr>
          <a:xfrm>
            <a:off x="4933410" y="6291944"/>
            <a:ext cx="908454" cy="369332"/>
          </a:xfrm>
          <a:prstGeom prst="rect">
            <a:avLst/>
          </a:prstGeom>
          <a:noFill/>
        </p:spPr>
        <p:txBody>
          <a:bodyPr wrap="none" rtlCol="0">
            <a:spAutoFit/>
          </a:bodyPr>
          <a:lstStyle/>
          <a:p>
            <a:r>
              <a:rPr lang="en-US" dirty="0"/>
              <a:t>3 Hours</a:t>
            </a:r>
          </a:p>
        </p:txBody>
      </p:sp>
      <p:sp>
        <p:nvSpPr>
          <p:cNvPr id="11" name="TextBox 10">
            <a:extLst>
              <a:ext uri="{FF2B5EF4-FFF2-40B4-BE49-F238E27FC236}">
                <a16:creationId xmlns:a16="http://schemas.microsoft.com/office/drawing/2014/main" id="{831F604A-E6E3-5F47-88F8-DED67DD937E5}"/>
              </a:ext>
            </a:extLst>
          </p:cNvPr>
          <p:cNvSpPr txBox="1"/>
          <p:nvPr/>
        </p:nvSpPr>
        <p:spPr>
          <a:xfrm>
            <a:off x="6300658" y="6314497"/>
            <a:ext cx="908454" cy="369332"/>
          </a:xfrm>
          <a:prstGeom prst="rect">
            <a:avLst/>
          </a:prstGeom>
          <a:noFill/>
        </p:spPr>
        <p:txBody>
          <a:bodyPr wrap="none" rtlCol="0">
            <a:spAutoFit/>
          </a:bodyPr>
          <a:lstStyle/>
          <a:p>
            <a:r>
              <a:rPr lang="en-US" dirty="0"/>
              <a:t>6 Hours</a:t>
            </a:r>
          </a:p>
        </p:txBody>
      </p:sp>
      <p:sp>
        <p:nvSpPr>
          <p:cNvPr id="6" name="Rectangle 5">
            <a:extLst>
              <a:ext uri="{FF2B5EF4-FFF2-40B4-BE49-F238E27FC236}">
                <a16:creationId xmlns:a16="http://schemas.microsoft.com/office/drawing/2014/main" id="{22F71CF3-BC50-D749-B8FD-C2D0D5A0D35A}"/>
              </a:ext>
            </a:extLst>
          </p:cNvPr>
          <p:cNvSpPr/>
          <p:nvPr/>
        </p:nvSpPr>
        <p:spPr>
          <a:xfrm>
            <a:off x="4698274" y="-354512"/>
            <a:ext cx="2734491" cy="418011"/>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D5D66BD-5FA3-EE40-8C4B-88673CC05ADB}"/>
              </a:ext>
            </a:extLst>
          </p:cNvPr>
          <p:cNvSpPr/>
          <p:nvPr/>
        </p:nvSpPr>
        <p:spPr>
          <a:xfrm>
            <a:off x="2238104" y="-354512"/>
            <a:ext cx="2460170" cy="418011"/>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4A5D9D-61BA-2F4A-A566-4FB07B0868FF}"/>
              </a:ext>
            </a:extLst>
          </p:cNvPr>
          <p:cNvSpPr txBox="1"/>
          <p:nvPr/>
        </p:nvSpPr>
        <p:spPr>
          <a:xfrm>
            <a:off x="2899954" y="-314541"/>
            <a:ext cx="1131400" cy="369332"/>
          </a:xfrm>
          <a:prstGeom prst="rect">
            <a:avLst/>
          </a:prstGeom>
          <a:noFill/>
        </p:spPr>
        <p:txBody>
          <a:bodyPr wrap="none" rtlCol="0">
            <a:spAutoFit/>
          </a:bodyPr>
          <a:lstStyle/>
          <a:p>
            <a:r>
              <a:rPr lang="en-US" dirty="0"/>
              <a:t>Nonviable</a:t>
            </a:r>
          </a:p>
        </p:txBody>
      </p:sp>
      <p:sp>
        <p:nvSpPr>
          <p:cNvPr id="4" name="TextBox 3">
            <a:extLst>
              <a:ext uri="{FF2B5EF4-FFF2-40B4-BE49-F238E27FC236}">
                <a16:creationId xmlns:a16="http://schemas.microsoft.com/office/drawing/2014/main" id="{BDF48F6D-74BA-3E40-BADE-D42CA3AC76C8}"/>
              </a:ext>
            </a:extLst>
          </p:cNvPr>
          <p:cNvSpPr txBox="1"/>
          <p:nvPr/>
        </p:nvSpPr>
        <p:spPr>
          <a:xfrm>
            <a:off x="5664927" y="-314541"/>
            <a:ext cx="769763" cy="369332"/>
          </a:xfrm>
          <a:prstGeom prst="rect">
            <a:avLst/>
          </a:prstGeom>
          <a:noFill/>
        </p:spPr>
        <p:txBody>
          <a:bodyPr wrap="none" rtlCol="0">
            <a:spAutoFit/>
          </a:bodyPr>
          <a:lstStyle/>
          <a:p>
            <a:r>
              <a:rPr lang="en-US" dirty="0"/>
              <a:t>Viable</a:t>
            </a:r>
          </a:p>
        </p:txBody>
      </p:sp>
      <p:sp>
        <p:nvSpPr>
          <p:cNvPr id="12" name="Rectangle 11">
            <a:extLst>
              <a:ext uri="{FF2B5EF4-FFF2-40B4-BE49-F238E27FC236}">
                <a16:creationId xmlns:a16="http://schemas.microsoft.com/office/drawing/2014/main" id="{6CD2F505-5B27-5D40-AB04-6C824791A0BD}"/>
              </a:ext>
            </a:extLst>
          </p:cNvPr>
          <p:cNvSpPr/>
          <p:nvPr/>
        </p:nvSpPr>
        <p:spPr>
          <a:xfrm>
            <a:off x="2236833" y="62695"/>
            <a:ext cx="1369010" cy="66268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7C24CD-E2B8-EC47-B32C-8499741668DD}"/>
              </a:ext>
            </a:extLst>
          </p:cNvPr>
          <p:cNvSpPr/>
          <p:nvPr/>
        </p:nvSpPr>
        <p:spPr>
          <a:xfrm>
            <a:off x="3605558" y="62695"/>
            <a:ext cx="1093442" cy="66268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25225C-B2EF-1149-8C6B-009AC55F62A6}"/>
              </a:ext>
            </a:extLst>
          </p:cNvPr>
          <p:cNvSpPr/>
          <p:nvPr/>
        </p:nvSpPr>
        <p:spPr>
          <a:xfrm>
            <a:off x="4697430" y="61646"/>
            <a:ext cx="1357506" cy="6627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83CB05-DBAD-484E-84AC-4EF307BD4991}"/>
              </a:ext>
            </a:extLst>
          </p:cNvPr>
          <p:cNvSpPr/>
          <p:nvPr/>
        </p:nvSpPr>
        <p:spPr>
          <a:xfrm>
            <a:off x="6055743" y="62695"/>
            <a:ext cx="1377350" cy="66268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F0142B2-DC0F-1943-A025-BEAF195BA730}"/>
              </a:ext>
            </a:extLst>
          </p:cNvPr>
          <p:cNvSpPr/>
          <p:nvPr/>
        </p:nvSpPr>
        <p:spPr>
          <a:xfrm>
            <a:off x="1798487" y="7380515"/>
            <a:ext cx="121753" cy="51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437707-4549-5B44-8008-08930CD6389D}"/>
              </a:ext>
            </a:extLst>
          </p:cNvPr>
          <p:cNvSpPr/>
          <p:nvPr/>
        </p:nvSpPr>
        <p:spPr>
          <a:xfrm>
            <a:off x="1289154" y="-4539218"/>
            <a:ext cx="697044" cy="3927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80BECBA-31B2-4846-87C5-FEDB131C6AA3}"/>
              </a:ext>
            </a:extLst>
          </p:cNvPr>
          <p:cNvSpPr/>
          <p:nvPr/>
        </p:nvSpPr>
        <p:spPr>
          <a:xfrm>
            <a:off x="1748809" y="8230082"/>
            <a:ext cx="121753" cy="51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49FA9F-0355-B44C-B4DF-866B7FB0E53F}"/>
              </a:ext>
            </a:extLst>
          </p:cNvPr>
          <p:cNvSpPr/>
          <p:nvPr/>
        </p:nvSpPr>
        <p:spPr>
          <a:xfrm>
            <a:off x="1739547" y="8993766"/>
            <a:ext cx="121753" cy="51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DEE1D4D-D1C3-F941-B08E-60F821E4466B}"/>
              </a:ext>
            </a:extLst>
          </p:cNvPr>
          <p:cNvSpPr/>
          <p:nvPr/>
        </p:nvSpPr>
        <p:spPr>
          <a:xfrm>
            <a:off x="1740389" y="9777658"/>
            <a:ext cx="121753" cy="513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E46D6B5-7450-494B-BAF9-EB19912A2A45}"/>
              </a:ext>
            </a:extLst>
          </p:cNvPr>
          <p:cNvSpPr txBox="1"/>
          <p:nvPr/>
        </p:nvSpPr>
        <p:spPr>
          <a:xfrm rot="16200000">
            <a:off x="636827" y="-2518141"/>
            <a:ext cx="1647182" cy="369332"/>
          </a:xfrm>
          <a:prstGeom prst="rect">
            <a:avLst/>
          </a:prstGeom>
          <a:noFill/>
        </p:spPr>
        <p:txBody>
          <a:bodyPr wrap="none" rtlCol="0">
            <a:spAutoFit/>
          </a:bodyPr>
          <a:lstStyle/>
          <a:p>
            <a:r>
              <a:rPr lang="en-US" dirty="0"/>
              <a:t>Lactate mmol/L</a:t>
            </a:r>
          </a:p>
        </p:txBody>
      </p:sp>
      <p:pic>
        <p:nvPicPr>
          <p:cNvPr id="26" name="Picture 25">
            <a:extLst>
              <a:ext uri="{FF2B5EF4-FFF2-40B4-BE49-F238E27FC236}">
                <a16:creationId xmlns:a16="http://schemas.microsoft.com/office/drawing/2014/main" id="{9DA4F4AE-B0AF-2F4B-B7EF-FBBB88B6C068}"/>
              </a:ext>
            </a:extLst>
          </p:cNvPr>
          <p:cNvPicPr>
            <a:picLocks noChangeAspect="1"/>
          </p:cNvPicPr>
          <p:nvPr/>
        </p:nvPicPr>
        <p:blipFill>
          <a:blip r:embed="rId4"/>
          <a:stretch>
            <a:fillRect/>
          </a:stretch>
        </p:blipFill>
        <p:spPr>
          <a:xfrm>
            <a:off x="7855550" y="-4122548"/>
            <a:ext cx="6709572" cy="4122548"/>
          </a:xfrm>
          <a:prstGeom prst="rect">
            <a:avLst/>
          </a:prstGeom>
        </p:spPr>
      </p:pic>
      <p:sp>
        <p:nvSpPr>
          <p:cNvPr id="28" name="TextBox 27">
            <a:extLst>
              <a:ext uri="{FF2B5EF4-FFF2-40B4-BE49-F238E27FC236}">
                <a16:creationId xmlns:a16="http://schemas.microsoft.com/office/drawing/2014/main" id="{DE686FD1-BFE2-7144-A48B-DEF18EA4A71A}"/>
              </a:ext>
            </a:extLst>
          </p:cNvPr>
          <p:cNvSpPr txBox="1"/>
          <p:nvPr/>
        </p:nvSpPr>
        <p:spPr>
          <a:xfrm>
            <a:off x="1603295" y="-4168096"/>
            <a:ext cx="418704" cy="369332"/>
          </a:xfrm>
          <a:prstGeom prst="rect">
            <a:avLst/>
          </a:prstGeom>
          <a:noFill/>
        </p:spPr>
        <p:txBody>
          <a:bodyPr wrap="none" rtlCol="0">
            <a:spAutoFit/>
          </a:bodyPr>
          <a:lstStyle/>
          <a:p>
            <a:r>
              <a:rPr lang="en-US" dirty="0"/>
              <a:t>20</a:t>
            </a:r>
          </a:p>
        </p:txBody>
      </p:sp>
      <p:sp>
        <p:nvSpPr>
          <p:cNvPr id="29" name="TextBox 28">
            <a:extLst>
              <a:ext uri="{FF2B5EF4-FFF2-40B4-BE49-F238E27FC236}">
                <a16:creationId xmlns:a16="http://schemas.microsoft.com/office/drawing/2014/main" id="{A1340B9E-FFD5-1441-A54F-A460060393C4}"/>
              </a:ext>
            </a:extLst>
          </p:cNvPr>
          <p:cNvSpPr txBox="1"/>
          <p:nvPr/>
        </p:nvSpPr>
        <p:spPr>
          <a:xfrm>
            <a:off x="1603295" y="-3362185"/>
            <a:ext cx="418704" cy="369332"/>
          </a:xfrm>
          <a:prstGeom prst="rect">
            <a:avLst/>
          </a:prstGeom>
          <a:noFill/>
        </p:spPr>
        <p:txBody>
          <a:bodyPr wrap="none" rtlCol="0">
            <a:spAutoFit/>
          </a:bodyPr>
          <a:lstStyle/>
          <a:p>
            <a:r>
              <a:rPr lang="en-US" dirty="0"/>
              <a:t>15</a:t>
            </a:r>
          </a:p>
        </p:txBody>
      </p:sp>
      <p:sp>
        <p:nvSpPr>
          <p:cNvPr id="30" name="TextBox 29">
            <a:extLst>
              <a:ext uri="{FF2B5EF4-FFF2-40B4-BE49-F238E27FC236}">
                <a16:creationId xmlns:a16="http://schemas.microsoft.com/office/drawing/2014/main" id="{44610B3F-34A7-A142-B2A8-8BDC5501E541}"/>
              </a:ext>
            </a:extLst>
          </p:cNvPr>
          <p:cNvSpPr txBox="1"/>
          <p:nvPr/>
        </p:nvSpPr>
        <p:spPr>
          <a:xfrm>
            <a:off x="1603295" y="-2525276"/>
            <a:ext cx="418704" cy="369332"/>
          </a:xfrm>
          <a:prstGeom prst="rect">
            <a:avLst/>
          </a:prstGeom>
          <a:noFill/>
        </p:spPr>
        <p:txBody>
          <a:bodyPr wrap="none" rtlCol="0">
            <a:spAutoFit/>
          </a:bodyPr>
          <a:lstStyle/>
          <a:p>
            <a:r>
              <a:rPr lang="en-US" dirty="0"/>
              <a:t>10</a:t>
            </a:r>
          </a:p>
        </p:txBody>
      </p:sp>
      <p:sp>
        <p:nvSpPr>
          <p:cNvPr id="31" name="TextBox 30">
            <a:extLst>
              <a:ext uri="{FF2B5EF4-FFF2-40B4-BE49-F238E27FC236}">
                <a16:creationId xmlns:a16="http://schemas.microsoft.com/office/drawing/2014/main" id="{A3AE8570-071B-9D4B-AC90-444F4360CAFB}"/>
              </a:ext>
            </a:extLst>
          </p:cNvPr>
          <p:cNvSpPr txBox="1"/>
          <p:nvPr/>
        </p:nvSpPr>
        <p:spPr>
          <a:xfrm>
            <a:off x="1720313" y="-1711615"/>
            <a:ext cx="301686" cy="369332"/>
          </a:xfrm>
          <a:prstGeom prst="rect">
            <a:avLst/>
          </a:prstGeom>
          <a:noFill/>
        </p:spPr>
        <p:txBody>
          <a:bodyPr wrap="none" rtlCol="0">
            <a:spAutoFit/>
          </a:bodyPr>
          <a:lstStyle/>
          <a:p>
            <a:r>
              <a:rPr lang="en-US" dirty="0"/>
              <a:t>5</a:t>
            </a:r>
          </a:p>
        </p:txBody>
      </p:sp>
      <p:sp>
        <p:nvSpPr>
          <p:cNvPr id="32" name="TextBox 31">
            <a:extLst>
              <a:ext uri="{FF2B5EF4-FFF2-40B4-BE49-F238E27FC236}">
                <a16:creationId xmlns:a16="http://schemas.microsoft.com/office/drawing/2014/main" id="{6CBE8871-6228-C84A-B00A-58E3745F8456}"/>
              </a:ext>
            </a:extLst>
          </p:cNvPr>
          <p:cNvSpPr txBox="1"/>
          <p:nvPr/>
        </p:nvSpPr>
        <p:spPr>
          <a:xfrm>
            <a:off x="1720313" y="-905703"/>
            <a:ext cx="301686" cy="369332"/>
          </a:xfrm>
          <a:prstGeom prst="rect">
            <a:avLst/>
          </a:prstGeom>
          <a:noFill/>
        </p:spPr>
        <p:txBody>
          <a:bodyPr wrap="none" rtlCol="0">
            <a:spAutoFit/>
          </a:bodyPr>
          <a:lstStyle/>
          <a:p>
            <a:r>
              <a:rPr lang="en-US" dirty="0"/>
              <a:t>0</a:t>
            </a:r>
          </a:p>
        </p:txBody>
      </p:sp>
      <p:sp>
        <p:nvSpPr>
          <p:cNvPr id="34" name="Rectangle 33">
            <a:extLst>
              <a:ext uri="{FF2B5EF4-FFF2-40B4-BE49-F238E27FC236}">
                <a16:creationId xmlns:a16="http://schemas.microsoft.com/office/drawing/2014/main" id="{D0C6A86C-5D1A-4942-BD3F-F4F6EB6CD322}"/>
              </a:ext>
            </a:extLst>
          </p:cNvPr>
          <p:cNvSpPr/>
          <p:nvPr/>
        </p:nvSpPr>
        <p:spPr>
          <a:xfrm>
            <a:off x="2236833" y="-4140488"/>
            <a:ext cx="1369010" cy="37859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25985EA-0AF0-D242-BDC4-3580F60DF6B5}"/>
              </a:ext>
            </a:extLst>
          </p:cNvPr>
          <p:cNvSpPr/>
          <p:nvPr/>
        </p:nvSpPr>
        <p:spPr>
          <a:xfrm>
            <a:off x="3605558" y="-4140488"/>
            <a:ext cx="1093442" cy="37859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A1B3E52-4DCD-D640-A4E2-3B7CF88FFA7E}"/>
              </a:ext>
            </a:extLst>
          </p:cNvPr>
          <p:cNvSpPr/>
          <p:nvPr/>
        </p:nvSpPr>
        <p:spPr>
          <a:xfrm>
            <a:off x="4697430" y="-4141537"/>
            <a:ext cx="1370156" cy="3786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40CFBFF-6A81-4D4B-AFCD-6BF0E74DBDF2}"/>
              </a:ext>
            </a:extLst>
          </p:cNvPr>
          <p:cNvSpPr/>
          <p:nvPr/>
        </p:nvSpPr>
        <p:spPr>
          <a:xfrm>
            <a:off x="6067585" y="-4140488"/>
            <a:ext cx="1365507" cy="37859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588A6E2-A513-F24D-AC9E-541C646BD5AE}"/>
              </a:ext>
            </a:extLst>
          </p:cNvPr>
          <p:cNvSpPr txBox="1"/>
          <p:nvPr/>
        </p:nvSpPr>
        <p:spPr>
          <a:xfrm>
            <a:off x="2462660" y="-691091"/>
            <a:ext cx="908454" cy="369332"/>
          </a:xfrm>
          <a:prstGeom prst="rect">
            <a:avLst/>
          </a:prstGeom>
          <a:noFill/>
        </p:spPr>
        <p:txBody>
          <a:bodyPr wrap="none" rtlCol="0">
            <a:spAutoFit/>
          </a:bodyPr>
          <a:lstStyle/>
          <a:p>
            <a:r>
              <a:rPr lang="en-US" dirty="0"/>
              <a:t>3 Hours</a:t>
            </a:r>
          </a:p>
        </p:txBody>
      </p:sp>
      <p:sp>
        <p:nvSpPr>
          <p:cNvPr id="39" name="TextBox 38">
            <a:extLst>
              <a:ext uri="{FF2B5EF4-FFF2-40B4-BE49-F238E27FC236}">
                <a16:creationId xmlns:a16="http://schemas.microsoft.com/office/drawing/2014/main" id="{F052C52C-8886-AF43-A4A5-77F63CD19525}"/>
              </a:ext>
            </a:extLst>
          </p:cNvPr>
          <p:cNvSpPr txBox="1"/>
          <p:nvPr/>
        </p:nvSpPr>
        <p:spPr>
          <a:xfrm>
            <a:off x="3686215" y="-691091"/>
            <a:ext cx="908454" cy="369332"/>
          </a:xfrm>
          <a:prstGeom prst="rect">
            <a:avLst/>
          </a:prstGeom>
          <a:noFill/>
        </p:spPr>
        <p:txBody>
          <a:bodyPr wrap="none" rtlCol="0">
            <a:spAutoFit/>
          </a:bodyPr>
          <a:lstStyle/>
          <a:p>
            <a:r>
              <a:rPr lang="en-US" dirty="0"/>
              <a:t>6 Hours</a:t>
            </a:r>
          </a:p>
        </p:txBody>
      </p:sp>
      <p:sp>
        <p:nvSpPr>
          <p:cNvPr id="40" name="TextBox 39">
            <a:extLst>
              <a:ext uri="{FF2B5EF4-FFF2-40B4-BE49-F238E27FC236}">
                <a16:creationId xmlns:a16="http://schemas.microsoft.com/office/drawing/2014/main" id="{EC6FE05D-662E-A64E-9C5D-DB21F1E229C8}"/>
              </a:ext>
            </a:extLst>
          </p:cNvPr>
          <p:cNvSpPr txBox="1"/>
          <p:nvPr/>
        </p:nvSpPr>
        <p:spPr>
          <a:xfrm>
            <a:off x="4927189" y="-691091"/>
            <a:ext cx="908454" cy="369332"/>
          </a:xfrm>
          <a:prstGeom prst="rect">
            <a:avLst/>
          </a:prstGeom>
          <a:noFill/>
        </p:spPr>
        <p:txBody>
          <a:bodyPr wrap="none" rtlCol="0">
            <a:spAutoFit/>
          </a:bodyPr>
          <a:lstStyle/>
          <a:p>
            <a:r>
              <a:rPr lang="en-US" dirty="0"/>
              <a:t>3 Hours</a:t>
            </a:r>
          </a:p>
        </p:txBody>
      </p:sp>
      <p:sp>
        <p:nvSpPr>
          <p:cNvPr id="41" name="TextBox 40">
            <a:extLst>
              <a:ext uri="{FF2B5EF4-FFF2-40B4-BE49-F238E27FC236}">
                <a16:creationId xmlns:a16="http://schemas.microsoft.com/office/drawing/2014/main" id="{92AF5EDA-2E63-774D-91A4-66A270CD0649}"/>
              </a:ext>
            </a:extLst>
          </p:cNvPr>
          <p:cNvSpPr txBox="1"/>
          <p:nvPr/>
        </p:nvSpPr>
        <p:spPr>
          <a:xfrm>
            <a:off x="6294437" y="-691091"/>
            <a:ext cx="908454" cy="369332"/>
          </a:xfrm>
          <a:prstGeom prst="rect">
            <a:avLst/>
          </a:prstGeom>
          <a:noFill/>
        </p:spPr>
        <p:txBody>
          <a:bodyPr wrap="none" rtlCol="0">
            <a:spAutoFit/>
          </a:bodyPr>
          <a:lstStyle/>
          <a:p>
            <a:r>
              <a:rPr lang="en-US" dirty="0"/>
              <a:t>6 Hours</a:t>
            </a:r>
          </a:p>
        </p:txBody>
      </p:sp>
    </p:spTree>
    <p:extLst>
      <p:ext uri="{BB962C8B-B14F-4D97-AF65-F5344CB8AC3E}">
        <p14:creationId xmlns:p14="http://schemas.microsoft.com/office/powerpoint/2010/main" val="376754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750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6E2B94-952B-6D48-A628-2D27FB9E4EB8}"/>
              </a:ext>
            </a:extLst>
          </p:cNvPr>
          <p:cNvPicPr>
            <a:picLocks noChangeAspect="1"/>
          </p:cNvPicPr>
          <p:nvPr/>
        </p:nvPicPr>
        <p:blipFill>
          <a:blip r:embed="rId2"/>
          <a:stretch>
            <a:fillRect/>
          </a:stretch>
        </p:blipFill>
        <p:spPr>
          <a:xfrm>
            <a:off x="2990850" y="1073150"/>
            <a:ext cx="6210300" cy="4711700"/>
          </a:xfrm>
          <a:prstGeom prst="rect">
            <a:avLst/>
          </a:prstGeom>
        </p:spPr>
      </p:pic>
    </p:spTree>
    <p:extLst>
      <p:ext uri="{BB962C8B-B14F-4D97-AF65-F5344CB8AC3E}">
        <p14:creationId xmlns:p14="http://schemas.microsoft.com/office/powerpoint/2010/main" val="409082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B85417-9254-6445-9386-66CAF98BE30E}"/>
              </a:ext>
            </a:extLst>
          </p:cNvPr>
          <p:cNvPicPr>
            <a:picLocks noChangeAspect="1"/>
          </p:cNvPicPr>
          <p:nvPr/>
        </p:nvPicPr>
        <p:blipFill>
          <a:blip r:embed="rId2"/>
          <a:stretch>
            <a:fillRect/>
          </a:stretch>
        </p:blipFill>
        <p:spPr>
          <a:xfrm>
            <a:off x="2814304" y="-845820"/>
            <a:ext cx="5580411" cy="6858000"/>
          </a:xfrm>
          <a:prstGeom prst="rect">
            <a:avLst/>
          </a:prstGeom>
        </p:spPr>
      </p:pic>
      <p:sp>
        <p:nvSpPr>
          <p:cNvPr id="5" name="Rectangle 4">
            <a:extLst>
              <a:ext uri="{FF2B5EF4-FFF2-40B4-BE49-F238E27FC236}">
                <a16:creationId xmlns:a16="http://schemas.microsoft.com/office/drawing/2014/main" id="{6469CDF8-CFB3-774A-A1BF-2B83169BB473}"/>
              </a:ext>
            </a:extLst>
          </p:cNvPr>
          <p:cNvSpPr/>
          <p:nvPr/>
        </p:nvSpPr>
        <p:spPr>
          <a:xfrm>
            <a:off x="2807970" y="5829568"/>
            <a:ext cx="5033010" cy="2585323"/>
          </a:xfrm>
          <a:prstGeom prst="rect">
            <a:avLst/>
          </a:prstGeom>
        </p:spPr>
        <p:txBody>
          <a:bodyPr wrap="square">
            <a:spAutoFit/>
          </a:bodyPr>
          <a:lstStyle/>
          <a:p>
            <a:pPr algn="just"/>
            <a:r>
              <a:rPr lang="en-US" b="1" dirty="0">
                <a:latin typeface="Arial" panose="020B0604020202020204" pitchFamily="34" charset="0"/>
                <a:ea typeface="Calibri" panose="020F0502020204030204" pitchFamily="34" charset="0"/>
                <a:cs typeface="Times New Roman" panose="02020603050405020304" pitchFamily="18" charset="0"/>
              </a:rPr>
              <a:t>Figure 1.  Expression of genes in a key module associated with lactate clearance.</a:t>
            </a:r>
            <a:r>
              <a:rPr lang="en-US" dirty="0">
                <a:latin typeface="Arial" panose="020B0604020202020204" pitchFamily="34" charset="0"/>
                <a:ea typeface="Calibri" panose="020F0502020204030204" pitchFamily="34" charset="0"/>
                <a:cs typeface="Times New Roman" panose="02020603050405020304" pitchFamily="18" charset="0"/>
              </a:rPr>
              <a:t>  Heatmap depicting expression of the genes significantly correlated with co-expression module (FDR &lt; 0.05) Livers that were deemed nonviable for transplant due to inadequate function are on the left and those deemed viable are on the right. Expression data is shown for each liver at 3 and 6 hours NMP.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139B9188-FED0-AA4C-8AEA-551B5E1F71F7}"/>
              </a:ext>
            </a:extLst>
          </p:cNvPr>
          <p:cNvPicPr>
            <a:picLocks noChangeAspect="1"/>
          </p:cNvPicPr>
          <p:nvPr/>
        </p:nvPicPr>
        <p:blipFill>
          <a:blip r:embed="rId3"/>
          <a:stretch>
            <a:fillRect/>
          </a:stretch>
        </p:blipFill>
        <p:spPr>
          <a:xfrm>
            <a:off x="9358604" y="-186266"/>
            <a:ext cx="2792548" cy="4622799"/>
          </a:xfrm>
          <a:prstGeom prst="rect">
            <a:avLst/>
          </a:prstGeom>
        </p:spPr>
      </p:pic>
    </p:spTree>
    <p:extLst>
      <p:ext uri="{BB962C8B-B14F-4D97-AF65-F5344CB8AC3E}">
        <p14:creationId xmlns:p14="http://schemas.microsoft.com/office/powerpoint/2010/main" val="2559197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9246F-7E6F-6F4E-B743-F3B89BEABDC9}"/>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2668051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33269</TotalTime>
  <Words>221</Words>
  <Application>Microsoft Macintosh PowerPoint</Application>
  <PresentationFormat>Widescreen</PresentationFormat>
  <Paragraphs>73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Santiago, John</dc:creator>
  <cp:lastModifiedBy>Santiago, John</cp:lastModifiedBy>
  <cp:revision>29</cp:revision>
  <dcterms:created xsi:type="dcterms:W3CDTF">2021-05-31T15:45:34Z</dcterms:created>
  <dcterms:modified xsi:type="dcterms:W3CDTF">2021-06-23T18:15:19Z</dcterms:modified>
</cp:coreProperties>
</file>